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notesMasterIdLst>
    <p:notesMasterId r:id="rId27"/>
  </p:notesMasterIdLst>
  <p:sldIdLst>
    <p:sldId id="299" r:id="rId2"/>
    <p:sldId id="257" r:id="rId3"/>
    <p:sldId id="271" r:id="rId4"/>
    <p:sldId id="302" r:id="rId5"/>
    <p:sldId id="301" r:id="rId6"/>
    <p:sldId id="300" r:id="rId7"/>
    <p:sldId id="256" r:id="rId8"/>
    <p:sldId id="294" r:id="rId9"/>
    <p:sldId id="275" r:id="rId10"/>
    <p:sldId id="273" r:id="rId11"/>
    <p:sldId id="291" r:id="rId12"/>
    <p:sldId id="286" r:id="rId13"/>
    <p:sldId id="297" r:id="rId14"/>
    <p:sldId id="298" r:id="rId15"/>
    <p:sldId id="282" r:id="rId16"/>
    <p:sldId id="279" r:id="rId17"/>
    <p:sldId id="290" r:id="rId18"/>
    <p:sldId id="296" r:id="rId19"/>
    <p:sldId id="276" r:id="rId20"/>
    <p:sldId id="281" r:id="rId21"/>
    <p:sldId id="287" r:id="rId22"/>
    <p:sldId id="288" r:id="rId23"/>
    <p:sldId id="289" r:id="rId24"/>
    <p:sldId id="268" r:id="rId25"/>
    <p:sldId id="29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7" autoAdjust="0"/>
    <p:restoredTop sz="93907" autoAdjust="0"/>
  </p:normalViewPr>
  <p:slideViewPr>
    <p:cSldViewPr snapToGrid="0">
      <p:cViewPr varScale="1">
        <p:scale>
          <a:sx n="60" d="100"/>
          <a:sy n="60" d="100"/>
        </p:scale>
        <p:origin x="13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3D06E-D880-4630-85C6-508F7CA16EC0}" type="datetimeFigureOut">
              <a:rPr lang="es-ES" smtClean="0"/>
              <a:t>22/10/2020</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93026-1E8D-47D2-B9FC-F3B11254A409}" type="slidenum">
              <a:rPr lang="es-ES" smtClean="0"/>
              <a:t>‹#›</a:t>
            </a:fld>
            <a:endParaRPr lang="es-ES"/>
          </a:p>
        </p:txBody>
      </p:sp>
    </p:spTree>
    <p:extLst>
      <p:ext uri="{BB962C8B-B14F-4D97-AF65-F5344CB8AC3E}">
        <p14:creationId xmlns:p14="http://schemas.microsoft.com/office/powerpoint/2010/main" val="428820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err="1"/>
              <a:t>Left</a:t>
            </a:r>
            <a:r>
              <a:rPr lang="es-ES" dirty="0"/>
              <a:t>: </a:t>
            </a:r>
            <a:r>
              <a:rPr lang="en-US" sz="1200" b="0" i="0" kern="1200" dirty="0">
                <a:solidFill>
                  <a:schemeClr val="tx1"/>
                </a:solidFill>
                <a:effectLst/>
                <a:latin typeface="+mn-lt"/>
                <a:ea typeface="+mn-ea"/>
                <a:cs typeface="+mn-cs"/>
              </a:rPr>
              <a:t>Europe, Africa and Asia map created in 1459.</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Right: The </a:t>
            </a:r>
            <a:r>
              <a:rPr lang="en-US" sz="1200" b="0" i="0" kern="1200" dirty="0" err="1">
                <a:solidFill>
                  <a:schemeClr val="tx1"/>
                </a:solidFill>
                <a:effectLst/>
                <a:latin typeface="+mn-lt"/>
                <a:ea typeface="+mn-ea"/>
                <a:cs typeface="+mn-cs"/>
              </a:rPr>
              <a:t>Salviati</a:t>
            </a:r>
            <a:r>
              <a:rPr lang="en-US" sz="1200" b="0" i="0" kern="1200" dirty="0">
                <a:solidFill>
                  <a:schemeClr val="tx1"/>
                </a:solidFill>
                <a:effectLst/>
                <a:latin typeface="+mn-lt"/>
                <a:ea typeface="+mn-ea"/>
                <a:cs typeface="+mn-cs"/>
              </a:rPr>
              <a:t> Planisphere, created in 1525.</a:t>
            </a:r>
          </a:p>
        </p:txBody>
      </p:sp>
      <p:sp>
        <p:nvSpPr>
          <p:cNvPr id="4" name="Slide Number Placeholder 3"/>
          <p:cNvSpPr>
            <a:spLocks noGrp="1"/>
          </p:cNvSpPr>
          <p:nvPr>
            <p:ph type="sldNum" sz="quarter" idx="5"/>
          </p:nvPr>
        </p:nvSpPr>
        <p:spPr/>
        <p:txBody>
          <a:bodyPr/>
          <a:lstStyle/>
          <a:p>
            <a:fld id="{63D93026-1E8D-47D2-B9FC-F3B11254A409}" type="slidenum">
              <a:rPr lang="es-ES" smtClean="0"/>
              <a:t>9</a:t>
            </a:fld>
            <a:endParaRPr lang="es-ES"/>
          </a:p>
        </p:txBody>
      </p:sp>
    </p:spTree>
    <p:extLst>
      <p:ext uri="{BB962C8B-B14F-4D97-AF65-F5344CB8AC3E}">
        <p14:creationId xmlns:p14="http://schemas.microsoft.com/office/powerpoint/2010/main" val="2651607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19</a:t>
            </a:fld>
            <a:endParaRPr lang="es-ES"/>
          </a:p>
        </p:txBody>
      </p:sp>
    </p:spTree>
    <p:extLst>
      <p:ext uri="{BB962C8B-B14F-4D97-AF65-F5344CB8AC3E}">
        <p14:creationId xmlns:p14="http://schemas.microsoft.com/office/powerpoint/2010/main" val="2322346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20</a:t>
            </a:fld>
            <a:endParaRPr lang="es-ES"/>
          </a:p>
        </p:txBody>
      </p:sp>
    </p:spTree>
    <p:extLst>
      <p:ext uri="{BB962C8B-B14F-4D97-AF65-F5344CB8AC3E}">
        <p14:creationId xmlns:p14="http://schemas.microsoft.com/office/powerpoint/2010/main" val="3326257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21</a:t>
            </a:fld>
            <a:endParaRPr lang="es-ES"/>
          </a:p>
        </p:txBody>
      </p:sp>
    </p:spTree>
    <p:extLst>
      <p:ext uri="{BB962C8B-B14F-4D97-AF65-F5344CB8AC3E}">
        <p14:creationId xmlns:p14="http://schemas.microsoft.com/office/powerpoint/2010/main" val="67704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22</a:t>
            </a:fld>
            <a:endParaRPr lang="es-ES"/>
          </a:p>
        </p:txBody>
      </p:sp>
    </p:spTree>
    <p:extLst>
      <p:ext uri="{BB962C8B-B14F-4D97-AF65-F5344CB8AC3E}">
        <p14:creationId xmlns:p14="http://schemas.microsoft.com/office/powerpoint/2010/main" val="3859202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23</a:t>
            </a:fld>
            <a:endParaRPr lang="es-ES"/>
          </a:p>
        </p:txBody>
      </p:sp>
    </p:spTree>
    <p:extLst>
      <p:ext uri="{BB962C8B-B14F-4D97-AF65-F5344CB8AC3E}">
        <p14:creationId xmlns:p14="http://schemas.microsoft.com/office/powerpoint/2010/main" val="168973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10</a:t>
            </a:fld>
            <a:endParaRPr lang="es-ES"/>
          </a:p>
        </p:txBody>
      </p:sp>
    </p:spTree>
    <p:extLst>
      <p:ext uri="{BB962C8B-B14F-4D97-AF65-F5344CB8AC3E}">
        <p14:creationId xmlns:p14="http://schemas.microsoft.com/office/powerpoint/2010/main" val="2526855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a:t>Un insight es una sola imagen de la que se puede obtener más conclusiones de las que la propia imagen contiene.</a:t>
            </a:r>
          </a:p>
          <a:p>
            <a:pPr marL="0" indent="0">
              <a:buFontTx/>
              <a:buNone/>
            </a:pPr>
            <a:endParaRPr lang="es-ES" dirty="0"/>
          </a:p>
          <a:p>
            <a:pPr marL="0" indent="0">
              <a:buFontTx/>
              <a:buNone/>
            </a:pPr>
            <a:r>
              <a:rPr lang="es-ES" dirty="0"/>
              <a:t>La diferencia con la diapositiva de los mapas, es que en los mapas no se provee ningún tipo de legenda ofreciendo información sino somos nosotros en todo momento quienes estamos ofreciendo información.</a:t>
            </a:r>
          </a:p>
        </p:txBody>
      </p:sp>
      <p:sp>
        <p:nvSpPr>
          <p:cNvPr id="4" name="Slide Number Placeholder 3"/>
          <p:cNvSpPr>
            <a:spLocks noGrp="1"/>
          </p:cNvSpPr>
          <p:nvPr>
            <p:ph type="sldNum" sz="quarter" idx="5"/>
          </p:nvPr>
        </p:nvSpPr>
        <p:spPr/>
        <p:txBody>
          <a:bodyPr/>
          <a:lstStyle/>
          <a:p>
            <a:fld id="{63D93026-1E8D-47D2-B9FC-F3B11254A409}" type="slidenum">
              <a:rPr lang="es-ES" smtClean="0"/>
              <a:t>11</a:t>
            </a:fld>
            <a:endParaRPr lang="es-ES"/>
          </a:p>
        </p:txBody>
      </p:sp>
    </p:spTree>
    <p:extLst>
      <p:ext uri="{BB962C8B-B14F-4D97-AF65-F5344CB8AC3E}">
        <p14:creationId xmlns:p14="http://schemas.microsoft.com/office/powerpoint/2010/main" val="2798478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err="1"/>
              <a:t>Left</a:t>
            </a:r>
            <a:r>
              <a:rPr lang="es-ES" dirty="0"/>
              <a:t>: </a:t>
            </a:r>
            <a:r>
              <a:rPr lang="en-US" sz="1200" b="0" i="0" kern="1200" dirty="0">
                <a:solidFill>
                  <a:schemeClr val="tx1"/>
                </a:solidFill>
                <a:effectLst/>
                <a:latin typeface="+mn-lt"/>
                <a:ea typeface="+mn-ea"/>
                <a:cs typeface="+mn-cs"/>
              </a:rPr>
              <a:t>Europe, Africa and Asia map created in 1459.</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Right: The </a:t>
            </a:r>
            <a:r>
              <a:rPr lang="en-US" sz="1200" b="0" i="0" kern="1200" dirty="0" err="1">
                <a:solidFill>
                  <a:schemeClr val="tx1"/>
                </a:solidFill>
                <a:effectLst/>
                <a:latin typeface="+mn-lt"/>
                <a:ea typeface="+mn-ea"/>
                <a:cs typeface="+mn-cs"/>
              </a:rPr>
              <a:t>Salviati</a:t>
            </a:r>
            <a:r>
              <a:rPr lang="en-US" sz="1200" b="0" i="0" kern="1200" dirty="0">
                <a:solidFill>
                  <a:schemeClr val="tx1"/>
                </a:solidFill>
                <a:effectLst/>
                <a:latin typeface="+mn-lt"/>
                <a:ea typeface="+mn-ea"/>
                <a:cs typeface="+mn-cs"/>
              </a:rPr>
              <a:t> Planisphere, created in 1525.</a:t>
            </a:r>
          </a:p>
        </p:txBody>
      </p:sp>
      <p:sp>
        <p:nvSpPr>
          <p:cNvPr id="4" name="Slide Number Placeholder 3"/>
          <p:cNvSpPr>
            <a:spLocks noGrp="1"/>
          </p:cNvSpPr>
          <p:nvPr>
            <p:ph type="sldNum" sz="quarter" idx="5"/>
          </p:nvPr>
        </p:nvSpPr>
        <p:spPr/>
        <p:txBody>
          <a:bodyPr/>
          <a:lstStyle/>
          <a:p>
            <a:fld id="{63D93026-1E8D-47D2-B9FC-F3B11254A409}" type="slidenum">
              <a:rPr lang="es-ES" smtClean="0"/>
              <a:t>12</a:t>
            </a:fld>
            <a:endParaRPr lang="es-ES"/>
          </a:p>
        </p:txBody>
      </p:sp>
    </p:spTree>
    <p:extLst>
      <p:ext uri="{BB962C8B-B14F-4D97-AF65-F5344CB8AC3E}">
        <p14:creationId xmlns:p14="http://schemas.microsoft.com/office/powerpoint/2010/main" val="388040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err="1"/>
              <a:t>Left</a:t>
            </a:r>
            <a:r>
              <a:rPr lang="es-ES" dirty="0"/>
              <a:t>: </a:t>
            </a:r>
            <a:r>
              <a:rPr lang="en-US" sz="1200" b="0" i="0" kern="1200" dirty="0">
                <a:solidFill>
                  <a:schemeClr val="tx1"/>
                </a:solidFill>
                <a:effectLst/>
                <a:latin typeface="+mn-lt"/>
                <a:ea typeface="+mn-ea"/>
                <a:cs typeface="+mn-cs"/>
              </a:rPr>
              <a:t>Europe, Africa and Asia map created in 1459.</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Right: The </a:t>
            </a:r>
            <a:r>
              <a:rPr lang="en-US" sz="1200" b="0" i="0" kern="1200" dirty="0" err="1">
                <a:solidFill>
                  <a:schemeClr val="tx1"/>
                </a:solidFill>
                <a:effectLst/>
                <a:latin typeface="+mn-lt"/>
                <a:ea typeface="+mn-ea"/>
                <a:cs typeface="+mn-cs"/>
              </a:rPr>
              <a:t>Salviati</a:t>
            </a:r>
            <a:r>
              <a:rPr lang="en-US" sz="1200" b="0" i="0" kern="1200" dirty="0">
                <a:solidFill>
                  <a:schemeClr val="tx1"/>
                </a:solidFill>
                <a:effectLst/>
                <a:latin typeface="+mn-lt"/>
                <a:ea typeface="+mn-ea"/>
                <a:cs typeface="+mn-cs"/>
              </a:rPr>
              <a:t> Planisphere, created in 1525.</a:t>
            </a:r>
          </a:p>
        </p:txBody>
      </p:sp>
      <p:sp>
        <p:nvSpPr>
          <p:cNvPr id="4" name="Slide Number Placeholder 3"/>
          <p:cNvSpPr>
            <a:spLocks noGrp="1"/>
          </p:cNvSpPr>
          <p:nvPr>
            <p:ph type="sldNum" sz="quarter" idx="5"/>
          </p:nvPr>
        </p:nvSpPr>
        <p:spPr/>
        <p:txBody>
          <a:bodyPr/>
          <a:lstStyle/>
          <a:p>
            <a:fld id="{63D93026-1E8D-47D2-B9FC-F3B11254A409}" type="slidenum">
              <a:rPr lang="es-ES" smtClean="0"/>
              <a:t>13</a:t>
            </a:fld>
            <a:endParaRPr lang="es-ES"/>
          </a:p>
        </p:txBody>
      </p:sp>
    </p:spTree>
    <p:extLst>
      <p:ext uri="{BB962C8B-B14F-4D97-AF65-F5344CB8AC3E}">
        <p14:creationId xmlns:p14="http://schemas.microsoft.com/office/powerpoint/2010/main" val="1495146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err="1"/>
              <a:t>Left</a:t>
            </a:r>
            <a:r>
              <a:rPr lang="es-ES" dirty="0"/>
              <a:t>: </a:t>
            </a:r>
            <a:r>
              <a:rPr lang="en-US" sz="1200" b="0" i="0" kern="1200" dirty="0">
                <a:solidFill>
                  <a:schemeClr val="tx1"/>
                </a:solidFill>
                <a:effectLst/>
                <a:latin typeface="+mn-lt"/>
                <a:ea typeface="+mn-ea"/>
                <a:cs typeface="+mn-cs"/>
              </a:rPr>
              <a:t>Europe, Africa and Asia map created in 1459.</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Right: The </a:t>
            </a:r>
            <a:r>
              <a:rPr lang="en-US" sz="1200" b="0" i="0" kern="1200" dirty="0" err="1">
                <a:solidFill>
                  <a:schemeClr val="tx1"/>
                </a:solidFill>
                <a:effectLst/>
                <a:latin typeface="+mn-lt"/>
                <a:ea typeface="+mn-ea"/>
                <a:cs typeface="+mn-cs"/>
              </a:rPr>
              <a:t>Salviati</a:t>
            </a:r>
            <a:r>
              <a:rPr lang="en-US" sz="1200" b="0" i="0" kern="1200" dirty="0">
                <a:solidFill>
                  <a:schemeClr val="tx1"/>
                </a:solidFill>
                <a:effectLst/>
                <a:latin typeface="+mn-lt"/>
                <a:ea typeface="+mn-ea"/>
                <a:cs typeface="+mn-cs"/>
              </a:rPr>
              <a:t> Planisphere, created in 1525.</a:t>
            </a:r>
          </a:p>
        </p:txBody>
      </p:sp>
      <p:sp>
        <p:nvSpPr>
          <p:cNvPr id="4" name="Slide Number Placeholder 3"/>
          <p:cNvSpPr>
            <a:spLocks noGrp="1"/>
          </p:cNvSpPr>
          <p:nvPr>
            <p:ph type="sldNum" sz="quarter" idx="5"/>
          </p:nvPr>
        </p:nvSpPr>
        <p:spPr/>
        <p:txBody>
          <a:bodyPr/>
          <a:lstStyle/>
          <a:p>
            <a:fld id="{63D93026-1E8D-47D2-B9FC-F3B11254A409}" type="slidenum">
              <a:rPr lang="es-ES" smtClean="0"/>
              <a:t>14</a:t>
            </a:fld>
            <a:endParaRPr lang="es-ES"/>
          </a:p>
        </p:txBody>
      </p:sp>
    </p:spTree>
    <p:extLst>
      <p:ext uri="{BB962C8B-B14F-4D97-AF65-F5344CB8AC3E}">
        <p14:creationId xmlns:p14="http://schemas.microsoft.com/office/powerpoint/2010/main" val="1814885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15</a:t>
            </a:fld>
            <a:endParaRPr lang="es-ES"/>
          </a:p>
        </p:txBody>
      </p:sp>
    </p:spTree>
    <p:extLst>
      <p:ext uri="{BB962C8B-B14F-4D97-AF65-F5344CB8AC3E}">
        <p14:creationId xmlns:p14="http://schemas.microsoft.com/office/powerpoint/2010/main" val="3589219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16</a:t>
            </a:fld>
            <a:endParaRPr lang="es-ES"/>
          </a:p>
        </p:txBody>
      </p:sp>
    </p:spTree>
    <p:extLst>
      <p:ext uri="{BB962C8B-B14F-4D97-AF65-F5344CB8AC3E}">
        <p14:creationId xmlns:p14="http://schemas.microsoft.com/office/powerpoint/2010/main" val="391558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3D93026-1E8D-47D2-B9FC-F3B11254A409}" type="slidenum">
              <a:rPr lang="es-ES" smtClean="0"/>
              <a:t>17</a:t>
            </a:fld>
            <a:endParaRPr lang="es-ES"/>
          </a:p>
        </p:txBody>
      </p:sp>
    </p:spTree>
    <p:extLst>
      <p:ext uri="{BB962C8B-B14F-4D97-AF65-F5344CB8AC3E}">
        <p14:creationId xmlns:p14="http://schemas.microsoft.com/office/powerpoint/2010/main" val="87011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700B27-DE4C-4B9E-BB11-B9027034A00F}" type="datetimeFigureOut">
              <a:rPr lang="en-US" smtClean="0"/>
              <a:pPr/>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47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smtClean="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953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smtClean="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901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6"/>
          <p:cNvSpPr>
            <a:spLocks noGrp="1"/>
          </p:cNvSpPr>
          <p:nvPr>
            <p:ph type="dt" sz="half" idx="10"/>
          </p:nvPr>
        </p:nvSpPr>
        <p:spPr/>
        <p:txBody>
          <a:bodyPr/>
          <a:lstStyle/>
          <a:p>
            <a:fld id="{4147335C-0450-40D7-8612-B3203BED4F28}" type="datetimeFigureOut">
              <a:rPr lang="en-US" dirty="0"/>
              <a:t>10/22/2020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138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smtClean="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6147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smtClean="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4368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smtClean="0"/>
              <a:t>10/22/2020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6881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smtClean="0"/>
              <a:t>10/22/2020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1479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smtClean="0"/>
              <a:t>10/22/2020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4375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smtClean="0"/>
              <a:t>10/22/2020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0591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smtClean="0"/>
              <a:t>10/22/2020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2685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smtClean="0"/>
              <a:t>10/22/2020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4448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0D914D-B099-4142-A885-11F276715148}" type="datetimeFigureOut">
              <a:rPr lang="en-US" smtClean="0"/>
              <a:t>10/22/2020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019379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finereport.com/en/data-visualization/best-data-visualization-software-free-and-commercial.html" TargetMode="External"/><Relationship Id="rId2" Type="http://schemas.openxmlformats.org/officeDocument/2006/relationships/hyperlink" Target="https://empresas.blogthinkbig.com/data-storytelling-dale-voz-tus-datos/" TargetMode="External"/><Relationship Id="rId1" Type="http://schemas.openxmlformats.org/officeDocument/2006/relationships/slideLayout" Target="../slideLayouts/slideLayout12.xml"/><Relationship Id="rId5" Type="http://schemas.openxmlformats.org/officeDocument/2006/relationships/hyperlink" Target="https://covidly.com/graph" TargetMode="External"/><Relationship Id="rId4" Type="http://schemas.openxmlformats.org/officeDocument/2006/relationships/hyperlink" Target="https://www.npr.org/sections/money/2015/05/18/404991483/how-machines-destroy-and-create-jobs-in-4-graphs?live=1?live=1&amp;t=1590618290473"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3030433" y="3014081"/>
            <a:ext cx="6131134" cy="829837"/>
          </a:xfrm>
        </p:spPr>
        <p:txBody>
          <a:bodyPr>
            <a:normAutofit fontScale="90000"/>
          </a:bodyPr>
          <a:lstStyle/>
          <a:p>
            <a:r>
              <a:rPr lang="es-ES" dirty="0">
                <a:solidFill>
                  <a:srgbClr val="FF0000"/>
                </a:solidFill>
              </a:rPr>
              <a:t>¿Qué es Storytelling?</a:t>
            </a:r>
          </a:p>
        </p:txBody>
      </p:sp>
    </p:spTree>
    <p:extLst>
      <p:ext uri="{BB962C8B-B14F-4D97-AF65-F5344CB8AC3E}">
        <p14:creationId xmlns:p14="http://schemas.microsoft.com/office/powerpoint/2010/main" val="18600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6322997" cy="712904"/>
          </a:xfrm>
        </p:spPr>
        <p:txBody>
          <a:bodyPr>
            <a:normAutofit/>
          </a:bodyPr>
          <a:lstStyle/>
          <a:p>
            <a:r>
              <a:rPr lang="es-ES" sz="3600" dirty="0">
                <a:solidFill>
                  <a:srgbClr val="FF0000"/>
                </a:solidFill>
              </a:rPr>
              <a:t>¿Es un buen Data Story?</a:t>
            </a:r>
          </a:p>
        </p:txBody>
      </p:sp>
      <p:pic>
        <p:nvPicPr>
          <p:cNvPr id="5" name="Picture 4">
            <a:extLst>
              <a:ext uri="{FF2B5EF4-FFF2-40B4-BE49-F238E27FC236}">
                <a16:creationId xmlns:a16="http://schemas.microsoft.com/office/drawing/2014/main" id="{0F06C653-1257-44FE-BBC9-51C93DAA4B0A}"/>
              </a:ext>
            </a:extLst>
          </p:cNvPr>
          <p:cNvPicPr>
            <a:picLocks noChangeAspect="1"/>
          </p:cNvPicPr>
          <p:nvPr/>
        </p:nvPicPr>
        <p:blipFill>
          <a:blip r:embed="rId3"/>
          <a:stretch>
            <a:fillRect/>
          </a:stretch>
        </p:blipFill>
        <p:spPr>
          <a:xfrm>
            <a:off x="2826903" y="1222409"/>
            <a:ext cx="6322997" cy="5114072"/>
          </a:xfrm>
          <a:prstGeom prst="rect">
            <a:avLst/>
          </a:prstGeom>
        </p:spPr>
      </p:pic>
    </p:spTree>
    <p:extLst>
      <p:ext uri="{BB962C8B-B14F-4D97-AF65-F5344CB8AC3E}">
        <p14:creationId xmlns:p14="http://schemas.microsoft.com/office/powerpoint/2010/main" val="185181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6322997" cy="712904"/>
          </a:xfrm>
        </p:spPr>
        <p:txBody>
          <a:bodyPr>
            <a:normAutofit/>
          </a:bodyPr>
          <a:lstStyle/>
          <a:p>
            <a:r>
              <a:rPr lang="es-ES" sz="3600" dirty="0">
                <a:solidFill>
                  <a:srgbClr val="FF0000"/>
                </a:solidFill>
              </a:rPr>
              <a:t>Insight/</a:t>
            </a:r>
            <a:r>
              <a:rPr lang="es-ES" sz="3600" dirty="0" err="1">
                <a:solidFill>
                  <a:srgbClr val="FF0000"/>
                </a:solidFill>
              </a:rPr>
              <a:t>Report</a:t>
            </a:r>
            <a:endParaRPr lang="es-ES" sz="3600" dirty="0">
              <a:solidFill>
                <a:srgbClr val="FF0000"/>
              </a:solidFill>
            </a:endParaRPr>
          </a:p>
        </p:txBody>
      </p:sp>
      <p:pic>
        <p:nvPicPr>
          <p:cNvPr id="4" name="Picture 3">
            <a:extLst>
              <a:ext uri="{FF2B5EF4-FFF2-40B4-BE49-F238E27FC236}">
                <a16:creationId xmlns:a16="http://schemas.microsoft.com/office/drawing/2014/main" id="{511152C3-A18C-4916-8AAC-E22D62569D85}"/>
              </a:ext>
            </a:extLst>
          </p:cNvPr>
          <p:cNvPicPr>
            <a:picLocks noChangeAspect="1"/>
          </p:cNvPicPr>
          <p:nvPr/>
        </p:nvPicPr>
        <p:blipFill>
          <a:blip r:embed="rId3"/>
          <a:stretch>
            <a:fillRect/>
          </a:stretch>
        </p:blipFill>
        <p:spPr>
          <a:xfrm>
            <a:off x="838199" y="1636295"/>
            <a:ext cx="4687998" cy="4177364"/>
          </a:xfrm>
          <a:prstGeom prst="rect">
            <a:avLst/>
          </a:prstGeom>
        </p:spPr>
      </p:pic>
      <p:pic>
        <p:nvPicPr>
          <p:cNvPr id="6" name="Picture 2" descr="The Golden Marketing Strategy: Data Viz &amp; Storytelling - IGW">
            <a:extLst>
              <a:ext uri="{FF2B5EF4-FFF2-40B4-BE49-F238E27FC236}">
                <a16:creationId xmlns:a16="http://schemas.microsoft.com/office/drawing/2014/main" id="{6F57E724-2ED8-46E5-9B63-03F46C578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634951"/>
            <a:ext cx="5641419" cy="558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4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7401026" cy="712904"/>
          </a:xfrm>
        </p:spPr>
        <p:txBody>
          <a:bodyPr>
            <a:normAutofit/>
          </a:bodyPr>
          <a:lstStyle/>
          <a:p>
            <a:r>
              <a:rPr lang="es-ES" sz="3600" dirty="0">
                <a:solidFill>
                  <a:srgbClr val="FF0000"/>
                </a:solidFill>
              </a:rPr>
              <a:t>Storytelling: preguntas a realizarse</a:t>
            </a:r>
          </a:p>
        </p:txBody>
      </p:sp>
      <p:pic>
        <p:nvPicPr>
          <p:cNvPr id="4" name="Picture 3" descr="Diagram&#10;&#10;Description automatically generated">
            <a:extLst>
              <a:ext uri="{FF2B5EF4-FFF2-40B4-BE49-F238E27FC236}">
                <a16:creationId xmlns:a16="http://schemas.microsoft.com/office/drawing/2014/main" id="{F32BAA85-9DA6-4064-965F-FD022BAA3440}"/>
              </a:ext>
            </a:extLst>
          </p:cNvPr>
          <p:cNvPicPr>
            <a:picLocks noChangeAspect="1"/>
          </p:cNvPicPr>
          <p:nvPr/>
        </p:nvPicPr>
        <p:blipFill>
          <a:blip r:embed="rId3"/>
          <a:stretch>
            <a:fillRect/>
          </a:stretch>
        </p:blipFill>
        <p:spPr>
          <a:xfrm>
            <a:off x="2718390" y="1858814"/>
            <a:ext cx="6755219" cy="3409275"/>
          </a:xfrm>
          <a:prstGeom prst="rect">
            <a:avLst/>
          </a:prstGeom>
        </p:spPr>
      </p:pic>
    </p:spTree>
    <p:extLst>
      <p:ext uri="{BB962C8B-B14F-4D97-AF65-F5344CB8AC3E}">
        <p14:creationId xmlns:p14="http://schemas.microsoft.com/office/powerpoint/2010/main" val="2975483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7401026" cy="712904"/>
          </a:xfrm>
        </p:spPr>
        <p:txBody>
          <a:bodyPr>
            <a:normAutofit/>
          </a:bodyPr>
          <a:lstStyle/>
          <a:p>
            <a:r>
              <a:rPr lang="es-ES" sz="3600" dirty="0">
                <a:solidFill>
                  <a:srgbClr val="FF0000"/>
                </a:solidFill>
              </a:rPr>
              <a:t>Data </a:t>
            </a:r>
            <a:r>
              <a:rPr lang="es-ES" sz="3600" dirty="0" err="1">
                <a:solidFill>
                  <a:srgbClr val="FF0000"/>
                </a:solidFill>
              </a:rPr>
              <a:t>Analysis</a:t>
            </a:r>
            <a:r>
              <a:rPr lang="es-ES" sz="3600" dirty="0">
                <a:solidFill>
                  <a:srgbClr val="FF0000"/>
                </a:solidFill>
              </a:rPr>
              <a:t>: Fases</a:t>
            </a:r>
          </a:p>
        </p:txBody>
      </p:sp>
      <p:pic>
        <p:nvPicPr>
          <p:cNvPr id="5" name="Picture 4">
            <a:extLst>
              <a:ext uri="{FF2B5EF4-FFF2-40B4-BE49-F238E27FC236}">
                <a16:creationId xmlns:a16="http://schemas.microsoft.com/office/drawing/2014/main" id="{C3F75C1C-8DF9-473F-8FB5-38FDC258E7BC}"/>
              </a:ext>
            </a:extLst>
          </p:cNvPr>
          <p:cNvPicPr>
            <a:picLocks noChangeAspect="1"/>
          </p:cNvPicPr>
          <p:nvPr/>
        </p:nvPicPr>
        <p:blipFill>
          <a:blip r:embed="rId3"/>
          <a:stretch>
            <a:fillRect/>
          </a:stretch>
        </p:blipFill>
        <p:spPr>
          <a:xfrm>
            <a:off x="3164555" y="1217328"/>
            <a:ext cx="5684170" cy="2648864"/>
          </a:xfrm>
          <a:prstGeom prst="rect">
            <a:avLst/>
          </a:prstGeom>
        </p:spPr>
      </p:pic>
      <p:pic>
        <p:nvPicPr>
          <p:cNvPr id="17410" name="Picture 2" descr="Aviation Data Analytics Perspectives in ICARUS - ICARUS project">
            <a:extLst>
              <a:ext uri="{FF2B5EF4-FFF2-40B4-BE49-F238E27FC236}">
                <a16:creationId xmlns:a16="http://schemas.microsoft.com/office/drawing/2014/main" id="{096152B2-5AD3-4578-A149-02BB0FB6B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878" y="4005490"/>
            <a:ext cx="7160243" cy="217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34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8" y="365126"/>
            <a:ext cx="9645503" cy="712904"/>
          </a:xfrm>
        </p:spPr>
        <p:txBody>
          <a:bodyPr>
            <a:normAutofit/>
          </a:bodyPr>
          <a:lstStyle/>
          <a:p>
            <a:r>
              <a:rPr lang="es-ES" sz="3600" dirty="0">
                <a:solidFill>
                  <a:srgbClr val="FF0000"/>
                </a:solidFill>
              </a:rPr>
              <a:t>Storytelling: cinco ideas principales</a:t>
            </a:r>
          </a:p>
        </p:txBody>
      </p:sp>
      <p:grpSp>
        <p:nvGrpSpPr>
          <p:cNvPr id="6" name="Group 5">
            <a:extLst>
              <a:ext uri="{FF2B5EF4-FFF2-40B4-BE49-F238E27FC236}">
                <a16:creationId xmlns:a16="http://schemas.microsoft.com/office/drawing/2014/main" id="{ECEA86B4-B100-4BFB-A6E7-2E0212CB5F65}"/>
              </a:ext>
            </a:extLst>
          </p:cNvPr>
          <p:cNvGrpSpPr/>
          <p:nvPr/>
        </p:nvGrpSpPr>
        <p:grpSpPr>
          <a:xfrm>
            <a:off x="3361862" y="1513169"/>
            <a:ext cx="6634112" cy="4643082"/>
            <a:chOff x="472874" y="-93849"/>
            <a:chExt cx="9351211" cy="2766889"/>
          </a:xfrm>
        </p:grpSpPr>
        <p:sp>
          <p:nvSpPr>
            <p:cNvPr id="16" name="Rectangle 15">
              <a:extLst>
                <a:ext uri="{FF2B5EF4-FFF2-40B4-BE49-F238E27FC236}">
                  <a16:creationId xmlns:a16="http://schemas.microsoft.com/office/drawing/2014/main" id="{165DD786-C801-45B1-A678-34068ABE1EBA}"/>
                </a:ext>
              </a:extLst>
            </p:cNvPr>
            <p:cNvSpPr/>
            <p:nvPr/>
          </p:nvSpPr>
          <p:spPr>
            <a:xfrm>
              <a:off x="1609090" y="43918"/>
              <a:ext cx="5875049" cy="8783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1E3EFC34-43C8-4B28-81C4-989BFAB5C7BC}"/>
                </a:ext>
              </a:extLst>
            </p:cNvPr>
            <p:cNvSpPr txBox="1"/>
            <p:nvPr/>
          </p:nvSpPr>
          <p:spPr>
            <a:xfrm>
              <a:off x="472874" y="-93849"/>
              <a:ext cx="9351211" cy="276688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060" tIns="99060" rIns="99060" bIns="99060" numCol="1" spcCol="1270" anchor="t" anchorCtr="0">
              <a:noAutofit/>
            </a:bodyPr>
            <a:lstStyle/>
            <a:p>
              <a:pPr marL="457200" lvl="0" indent="-457200">
                <a:buFont typeface="Arial" panose="020B0604020202020204" pitchFamily="34" charset="0"/>
                <a:buChar char="•"/>
              </a:pPr>
              <a:r>
                <a:rPr lang="es-ES" sz="2800" dirty="0"/>
                <a:t>Entender el contexto</a:t>
              </a:r>
            </a:p>
            <a:p>
              <a:pPr marL="457200" lvl="0" indent="-457200">
                <a:buFont typeface="Arial" panose="020B0604020202020204" pitchFamily="34" charset="0"/>
                <a:buChar char="•"/>
              </a:pPr>
              <a:endParaRPr lang="es-ES" sz="2800" dirty="0"/>
            </a:p>
            <a:p>
              <a:pPr marL="457200" lvl="0" indent="-457200">
                <a:buFont typeface="Arial" panose="020B0604020202020204" pitchFamily="34" charset="0"/>
                <a:buChar char="•"/>
              </a:pPr>
              <a:r>
                <a:rPr lang="es-ES" sz="2800" dirty="0"/>
                <a:t>Elegir la forma adecuada de visualización</a:t>
              </a:r>
            </a:p>
            <a:p>
              <a:pPr marL="457200" lvl="0" indent="-457200">
                <a:buFont typeface="Arial" panose="020B0604020202020204" pitchFamily="34" charset="0"/>
                <a:buChar char="•"/>
              </a:pPr>
              <a:endParaRPr lang="es-ES" sz="2800" dirty="0"/>
            </a:p>
            <a:p>
              <a:pPr marL="457200" lvl="0" indent="-457200">
                <a:buFont typeface="Arial" panose="020B0604020202020204" pitchFamily="34" charset="0"/>
                <a:buChar char="•"/>
              </a:pPr>
              <a:r>
                <a:rPr lang="es-ES" sz="2800" dirty="0"/>
                <a:t>Elimina el desorden</a:t>
              </a:r>
            </a:p>
            <a:p>
              <a:pPr marL="457200" lvl="0" indent="-457200">
                <a:buFont typeface="Arial" panose="020B0604020202020204" pitchFamily="34" charset="0"/>
                <a:buChar char="•"/>
              </a:pPr>
              <a:endParaRPr lang="es-ES" sz="2800" dirty="0"/>
            </a:p>
            <a:p>
              <a:pPr marL="457200" lvl="0" indent="-457200">
                <a:buFont typeface="Arial" panose="020B0604020202020204" pitchFamily="34" charset="0"/>
                <a:buChar char="•"/>
              </a:pPr>
              <a:r>
                <a:rPr lang="es-ES" sz="2800" dirty="0"/>
                <a:t>Centra la </a:t>
              </a:r>
              <a:r>
                <a:rPr lang="es-ES" sz="2800" b="1" i="1" dirty="0">
                  <a:solidFill>
                    <a:srgbClr val="FF0000"/>
                  </a:solidFill>
                </a:rPr>
                <a:t>atención</a:t>
              </a:r>
              <a:r>
                <a:rPr lang="es-ES" sz="2800" dirty="0"/>
                <a:t> donde quieras</a:t>
              </a:r>
            </a:p>
            <a:p>
              <a:pPr marL="457200" lvl="0" indent="-457200">
                <a:buFont typeface="Arial" panose="020B0604020202020204" pitchFamily="34" charset="0"/>
                <a:buChar char="•"/>
              </a:pPr>
              <a:endParaRPr lang="es-ES" sz="2800" dirty="0"/>
            </a:p>
            <a:p>
              <a:pPr marL="457200" lvl="0" indent="-457200">
                <a:buFont typeface="Arial" panose="020B0604020202020204" pitchFamily="34" charset="0"/>
                <a:buChar char="•"/>
              </a:pPr>
              <a:r>
                <a:rPr lang="es-ES" sz="2800" dirty="0"/>
                <a:t>Piensa como un diseñador</a:t>
              </a:r>
            </a:p>
          </p:txBody>
        </p:sp>
      </p:grpSp>
    </p:spTree>
    <p:extLst>
      <p:ext uri="{BB962C8B-B14F-4D97-AF65-F5344CB8AC3E}">
        <p14:creationId xmlns:p14="http://schemas.microsoft.com/office/powerpoint/2010/main" val="164503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8681186" cy="712904"/>
          </a:xfrm>
        </p:spPr>
        <p:txBody>
          <a:bodyPr>
            <a:normAutofit/>
          </a:bodyPr>
          <a:lstStyle/>
          <a:p>
            <a:r>
              <a:rPr lang="es-ES" sz="3600" dirty="0">
                <a:solidFill>
                  <a:srgbClr val="FF0000"/>
                </a:solidFill>
              </a:rPr>
              <a:t>Data Story: Estrategias de visualización</a:t>
            </a:r>
          </a:p>
        </p:txBody>
      </p:sp>
      <p:pic>
        <p:nvPicPr>
          <p:cNvPr id="15362" name="Picture 2" descr="Data looks better naked — Darkhorse Analytics | Edmonton, AB">
            <a:extLst>
              <a:ext uri="{FF2B5EF4-FFF2-40B4-BE49-F238E27FC236}">
                <a16:creationId xmlns:a16="http://schemas.microsoft.com/office/drawing/2014/main" id="{530EE5A8-8AE2-426D-B14C-AD5F8FDA877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527008"/>
            <a:ext cx="6096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478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7824538" cy="712904"/>
          </a:xfrm>
        </p:spPr>
        <p:txBody>
          <a:bodyPr>
            <a:normAutofit/>
          </a:bodyPr>
          <a:lstStyle/>
          <a:p>
            <a:r>
              <a:rPr lang="es-ES" sz="3600" dirty="0">
                <a:solidFill>
                  <a:srgbClr val="FF0000"/>
                </a:solidFill>
              </a:rPr>
              <a:t>Data Story: Elegir la gráfica adecuada </a:t>
            </a:r>
          </a:p>
        </p:txBody>
      </p:sp>
      <p:pic>
        <p:nvPicPr>
          <p:cNvPr id="5" name="Picture 4">
            <a:extLst>
              <a:ext uri="{FF2B5EF4-FFF2-40B4-BE49-F238E27FC236}">
                <a16:creationId xmlns:a16="http://schemas.microsoft.com/office/drawing/2014/main" id="{EC2A4075-4164-417C-85FC-911F8D8BF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508" y="1194313"/>
            <a:ext cx="5670984" cy="529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410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7401026" cy="712904"/>
          </a:xfrm>
        </p:spPr>
        <p:txBody>
          <a:bodyPr>
            <a:normAutofit/>
          </a:bodyPr>
          <a:lstStyle/>
          <a:p>
            <a:r>
              <a:rPr lang="es-ES" sz="3600" dirty="0">
                <a:solidFill>
                  <a:srgbClr val="FF0000"/>
                </a:solidFill>
              </a:rPr>
              <a:t>Data Story: Estructura del documento</a:t>
            </a:r>
          </a:p>
        </p:txBody>
      </p:sp>
      <p:sp>
        <p:nvSpPr>
          <p:cNvPr id="5" name="Title 1">
            <a:extLst>
              <a:ext uri="{FF2B5EF4-FFF2-40B4-BE49-F238E27FC236}">
                <a16:creationId xmlns:a16="http://schemas.microsoft.com/office/drawing/2014/main" id="{876B5A2C-1C60-4F52-BE00-AADECAEA0D1F}"/>
              </a:ext>
            </a:extLst>
          </p:cNvPr>
          <p:cNvSpPr txBox="1">
            <a:spLocks/>
          </p:cNvSpPr>
          <p:nvPr/>
        </p:nvSpPr>
        <p:spPr>
          <a:xfrm>
            <a:off x="1161529" y="2005664"/>
            <a:ext cx="3377183" cy="3108959"/>
          </a:xfrm>
          <a:prstGeom prst="rect">
            <a:avLst/>
          </a:prstGeom>
          <a:noFill/>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mj-lt"/>
              <a:buAutoNum type="arabicPeriod"/>
            </a:pPr>
            <a:endParaRPr lang="en-US" sz="1800" dirty="0"/>
          </a:p>
          <a:p>
            <a:pPr marL="342900" indent="-342900">
              <a:lnSpc>
                <a:spcPct val="150000"/>
              </a:lnSpc>
              <a:buFont typeface="+mj-lt"/>
              <a:buAutoNum type="arabicPeriod"/>
            </a:pPr>
            <a:r>
              <a:rPr lang="en-US" sz="1800" dirty="0" err="1"/>
              <a:t>Introducción</a:t>
            </a:r>
            <a:r>
              <a:rPr lang="en-US" sz="1800" dirty="0"/>
              <a:t> al </a:t>
            </a:r>
            <a:r>
              <a:rPr lang="en-US" sz="1800" dirty="0" err="1"/>
              <a:t>problema</a:t>
            </a:r>
            <a:r>
              <a:rPr lang="en-US" sz="1800" dirty="0"/>
              <a:t> (a </a:t>
            </a:r>
            <a:r>
              <a:rPr lang="en-US" sz="1800" dirty="0" err="1"/>
              <a:t>quién</a:t>
            </a:r>
            <a:r>
              <a:rPr lang="en-US" sz="1800" dirty="0"/>
              <a:t> </a:t>
            </a:r>
            <a:r>
              <a:rPr lang="en-US" sz="1800" dirty="0" err="1"/>
              <a:t>va</a:t>
            </a:r>
            <a:r>
              <a:rPr lang="en-US" sz="1800" dirty="0"/>
              <a:t> </a:t>
            </a:r>
            <a:r>
              <a:rPr lang="en-US" sz="1800" dirty="0" err="1"/>
              <a:t>dirigido</a:t>
            </a:r>
            <a:r>
              <a:rPr lang="en-US" sz="1800" dirty="0"/>
              <a:t>)</a:t>
            </a:r>
          </a:p>
          <a:p>
            <a:pPr marL="342900" indent="-342900">
              <a:lnSpc>
                <a:spcPct val="150000"/>
              </a:lnSpc>
              <a:buFont typeface="+mj-lt"/>
              <a:buAutoNum type="arabicPeriod"/>
            </a:pPr>
            <a:r>
              <a:rPr lang="en-US" sz="1800" dirty="0" err="1"/>
              <a:t>Cuerpo</a:t>
            </a:r>
            <a:r>
              <a:rPr lang="en-US" sz="1800" dirty="0"/>
              <a:t> del </a:t>
            </a:r>
            <a:r>
              <a:rPr lang="en-US" sz="1800" dirty="0" err="1"/>
              <a:t>mensaje</a:t>
            </a:r>
            <a:r>
              <a:rPr lang="en-US" sz="1800" dirty="0"/>
              <a:t> (con </a:t>
            </a:r>
            <a:r>
              <a:rPr lang="en-US" sz="1800" dirty="0" err="1"/>
              <a:t>código</a:t>
            </a:r>
            <a:r>
              <a:rPr lang="en-US" sz="1800" dirty="0"/>
              <a:t> </a:t>
            </a:r>
            <a:r>
              <a:rPr lang="en-US" sz="1800" dirty="0" err="1"/>
              <a:t>si</a:t>
            </a:r>
            <a:r>
              <a:rPr lang="en-US" sz="1800" dirty="0"/>
              <a:t> </a:t>
            </a:r>
            <a:r>
              <a:rPr lang="en-US" sz="1800" dirty="0" err="1"/>
              <a:t>existe</a:t>
            </a:r>
            <a:r>
              <a:rPr lang="en-US" sz="1800" dirty="0"/>
              <a:t>)</a:t>
            </a:r>
          </a:p>
          <a:p>
            <a:pPr marL="342900" indent="-342900">
              <a:lnSpc>
                <a:spcPct val="150000"/>
              </a:lnSpc>
              <a:buFont typeface="+mj-lt"/>
              <a:buAutoNum type="arabicPeriod"/>
            </a:pPr>
            <a:r>
              <a:rPr lang="en-US" sz="1800" dirty="0" err="1"/>
              <a:t>Resultados</a:t>
            </a:r>
            <a:endParaRPr lang="en-US" sz="1800" dirty="0"/>
          </a:p>
          <a:p>
            <a:pPr marL="342900" indent="-342900">
              <a:lnSpc>
                <a:spcPct val="150000"/>
              </a:lnSpc>
              <a:buFont typeface="+mj-lt"/>
              <a:buAutoNum type="arabicPeriod"/>
            </a:pPr>
            <a:r>
              <a:rPr lang="en-US" sz="1800" dirty="0" err="1"/>
              <a:t>Conclusión</a:t>
            </a:r>
            <a:r>
              <a:rPr lang="en-US" sz="1800" dirty="0"/>
              <a:t> (</a:t>
            </a:r>
            <a:r>
              <a:rPr lang="en-US" sz="1800" dirty="0" err="1"/>
              <a:t>qué</a:t>
            </a:r>
            <a:r>
              <a:rPr lang="en-US" sz="1800" dirty="0"/>
              <a:t> </a:t>
            </a:r>
            <a:r>
              <a:rPr lang="en-US" sz="1800" dirty="0" err="1"/>
              <a:t>decisiones</a:t>
            </a:r>
            <a:r>
              <a:rPr lang="en-US" sz="1800" dirty="0"/>
              <a:t> se </a:t>
            </a:r>
            <a:r>
              <a:rPr lang="en-US" sz="1800" dirty="0" err="1"/>
              <a:t>han</a:t>
            </a:r>
            <a:r>
              <a:rPr lang="en-US" sz="1800" dirty="0"/>
              <a:t> de </a:t>
            </a:r>
            <a:r>
              <a:rPr lang="en-US" sz="1800" dirty="0" err="1"/>
              <a:t>tomar</a:t>
            </a:r>
            <a:r>
              <a:rPr lang="en-US" sz="1800" dirty="0"/>
              <a:t>)</a:t>
            </a:r>
          </a:p>
          <a:p>
            <a:pPr marL="342900" indent="-342900">
              <a:lnSpc>
                <a:spcPct val="150000"/>
              </a:lnSpc>
              <a:buFont typeface="+mj-lt"/>
              <a:buAutoNum type="arabicPeriod"/>
            </a:pPr>
            <a:r>
              <a:rPr lang="en-US" sz="1800" dirty="0" err="1"/>
              <a:t>Anexos</a:t>
            </a:r>
            <a:r>
              <a:rPr lang="en-US" sz="1800" dirty="0"/>
              <a:t> (</a:t>
            </a:r>
            <a:r>
              <a:rPr lang="en-US" sz="1800" dirty="0" err="1"/>
              <a:t>datos</a:t>
            </a:r>
            <a:r>
              <a:rPr lang="en-US" sz="1800" dirty="0"/>
              <a:t>, </a:t>
            </a:r>
            <a:r>
              <a:rPr lang="en-US" sz="1800" dirty="0" err="1"/>
              <a:t>referencias</a:t>
            </a:r>
            <a:r>
              <a:rPr lang="en-US" sz="1800" dirty="0"/>
              <a:t>, </a:t>
            </a:r>
            <a:r>
              <a:rPr lang="en-US" sz="1800" dirty="0" err="1"/>
              <a:t>etc</a:t>
            </a:r>
            <a:r>
              <a:rPr lang="en-US" sz="1800" dirty="0"/>
              <a:t>) </a:t>
            </a:r>
          </a:p>
        </p:txBody>
      </p:sp>
      <p:pic>
        <p:nvPicPr>
          <p:cNvPr id="6" name="Picture 5">
            <a:extLst>
              <a:ext uri="{FF2B5EF4-FFF2-40B4-BE49-F238E27FC236}">
                <a16:creationId xmlns:a16="http://schemas.microsoft.com/office/drawing/2014/main" id="{034D5771-1BA0-4F9C-8909-5BD42884BF79}"/>
              </a:ext>
            </a:extLst>
          </p:cNvPr>
          <p:cNvPicPr>
            <a:picLocks noChangeAspect="1"/>
          </p:cNvPicPr>
          <p:nvPr/>
        </p:nvPicPr>
        <p:blipFill>
          <a:blip r:embed="rId3"/>
          <a:stretch>
            <a:fillRect/>
          </a:stretch>
        </p:blipFill>
        <p:spPr>
          <a:xfrm>
            <a:off x="5457523" y="1374006"/>
            <a:ext cx="5829701" cy="4372276"/>
          </a:xfrm>
          <a:prstGeom prst="rect">
            <a:avLst/>
          </a:prstGeom>
        </p:spPr>
      </p:pic>
    </p:spTree>
    <p:extLst>
      <p:ext uri="{BB962C8B-B14F-4D97-AF65-F5344CB8AC3E}">
        <p14:creationId xmlns:p14="http://schemas.microsoft.com/office/powerpoint/2010/main" val="769012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3628725" y="2284271"/>
            <a:ext cx="5186852" cy="1500187"/>
          </a:xfrm>
        </p:spPr>
        <p:txBody>
          <a:bodyPr>
            <a:normAutofit/>
          </a:bodyPr>
          <a:lstStyle/>
          <a:p>
            <a:r>
              <a:rPr lang="es-ES" dirty="0">
                <a:solidFill>
                  <a:srgbClr val="FF0000"/>
                </a:solidFill>
              </a:rPr>
              <a:t>Herramientas	</a:t>
            </a:r>
          </a:p>
        </p:txBody>
      </p:sp>
    </p:spTree>
    <p:extLst>
      <p:ext uri="{BB962C8B-B14F-4D97-AF65-F5344CB8AC3E}">
        <p14:creationId xmlns:p14="http://schemas.microsoft.com/office/powerpoint/2010/main" val="4273364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946163" y="697832"/>
            <a:ext cx="3377183" cy="1497491"/>
          </a:xfrm>
          <a:noFill/>
        </p:spPr>
        <p:txBody>
          <a:bodyPr vert="horz" lIns="91440" tIns="45720" rIns="91440" bIns="45720" rtlCol="0" anchor="b">
            <a:normAutofit/>
          </a:bodyPr>
          <a:lstStyle/>
          <a:p>
            <a:pPr algn="ctr"/>
            <a:r>
              <a:rPr lang="en-US" dirty="0">
                <a:solidFill>
                  <a:srgbClr val="FF0000"/>
                </a:solidFill>
              </a:rPr>
              <a:t>Data Story: Excel</a:t>
            </a:r>
          </a:p>
        </p:txBody>
      </p:sp>
      <p:sp>
        <p:nvSpPr>
          <p:cNvPr id="8" name="Title 1">
            <a:extLst>
              <a:ext uri="{FF2B5EF4-FFF2-40B4-BE49-F238E27FC236}">
                <a16:creationId xmlns:a16="http://schemas.microsoft.com/office/drawing/2014/main" id="{2B06177A-03D3-4745-A3F1-18B05F432408}"/>
              </a:ext>
            </a:extLst>
          </p:cNvPr>
          <p:cNvSpPr txBox="1">
            <a:spLocks/>
          </p:cNvSpPr>
          <p:nvPr/>
        </p:nvSpPr>
        <p:spPr>
          <a:xfrm>
            <a:off x="946163" y="2580332"/>
            <a:ext cx="3377183" cy="3406581"/>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800" dirty="0"/>
          </a:p>
          <a:p>
            <a:pPr marL="285750" indent="-285750">
              <a:lnSpc>
                <a:spcPct val="150000"/>
              </a:lnSpc>
              <a:buFont typeface="Wingdings" panose="05000000000000000000" pitchFamily="2" charset="2"/>
              <a:buChar char="Ø"/>
            </a:pPr>
            <a:r>
              <a:rPr lang="en-US" sz="1800" dirty="0" err="1"/>
              <a:t>Corta</a:t>
            </a:r>
            <a:r>
              <a:rPr lang="en-US" sz="1800" dirty="0"/>
              <a:t> </a:t>
            </a:r>
            <a:r>
              <a:rPr lang="en-US" sz="1800" dirty="0" err="1"/>
              <a:t>curva</a:t>
            </a:r>
            <a:r>
              <a:rPr lang="en-US" sz="1800" dirty="0"/>
              <a:t> de </a:t>
            </a:r>
            <a:r>
              <a:rPr lang="en-US" sz="1800" dirty="0" err="1"/>
              <a:t>aprendizaje</a:t>
            </a:r>
            <a:r>
              <a:rPr lang="en-US" sz="1800" dirty="0"/>
              <a:t>.</a:t>
            </a:r>
          </a:p>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r>
              <a:rPr lang="en-US" sz="1800" dirty="0" err="1"/>
              <a:t>Ampliamente</a:t>
            </a:r>
            <a:r>
              <a:rPr lang="en-US" sz="1800" dirty="0"/>
              <a:t> </a:t>
            </a:r>
            <a:r>
              <a:rPr lang="en-US" sz="1800" dirty="0" err="1"/>
              <a:t>utilizado</a:t>
            </a:r>
            <a:r>
              <a:rPr lang="en-US" sz="1800" dirty="0"/>
              <a:t> </a:t>
            </a:r>
            <a:r>
              <a:rPr lang="en-US" sz="1800" dirty="0" err="1"/>
              <a:t>en</a:t>
            </a:r>
            <a:r>
              <a:rPr lang="en-US" sz="1800" dirty="0"/>
              <a:t> la </a:t>
            </a:r>
            <a:r>
              <a:rPr lang="en-US" sz="1800" dirty="0" err="1"/>
              <a:t>industria</a:t>
            </a:r>
            <a:r>
              <a:rPr lang="en-US" sz="1800" dirty="0"/>
              <a:t> </a:t>
            </a:r>
            <a:r>
              <a:rPr lang="en-US" sz="1800" dirty="0" err="1"/>
              <a:t>mundial</a:t>
            </a:r>
            <a:r>
              <a:rPr lang="en-US" sz="1800" dirty="0"/>
              <a:t>. </a:t>
            </a:r>
          </a:p>
          <a:p>
            <a:pPr marL="285750" indent="-285750">
              <a:lnSpc>
                <a:spcPct val="150000"/>
              </a:lnSpc>
              <a:buFont typeface="Wingdings" panose="05000000000000000000" pitchFamily="2" charset="2"/>
              <a:buChar char="Ø"/>
            </a:pPr>
            <a:endParaRPr lang="en-US" sz="1800" dirty="0"/>
          </a:p>
          <a:p>
            <a:pPr>
              <a:lnSpc>
                <a:spcPct val="150000"/>
              </a:lnSpc>
            </a:pPr>
            <a:endParaRPr lang="en-US" sz="1800" dirty="0"/>
          </a:p>
          <a:p>
            <a:pPr>
              <a:lnSpc>
                <a:spcPct val="150000"/>
              </a:lnSpc>
            </a:pPr>
            <a:endParaRPr lang="en-US" sz="2400" dirty="0"/>
          </a:p>
        </p:txBody>
      </p:sp>
      <p:pic>
        <p:nvPicPr>
          <p:cNvPr id="2056" name="Picture 8" descr="Learn how to represent data in a visual way without using the ...">
            <a:extLst>
              <a:ext uri="{FF2B5EF4-FFF2-40B4-BE49-F238E27FC236}">
                <a16:creationId xmlns:a16="http://schemas.microsoft.com/office/drawing/2014/main" id="{D06534F3-B864-4313-B15F-AEAD21D858F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41708" y="1225992"/>
            <a:ext cx="6896371" cy="440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839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3030432" y="1721837"/>
            <a:ext cx="6131134" cy="1500187"/>
          </a:xfrm>
        </p:spPr>
        <p:txBody>
          <a:bodyPr>
            <a:normAutofit fontScale="90000"/>
          </a:bodyPr>
          <a:lstStyle/>
          <a:p>
            <a:r>
              <a:rPr lang="es-ES" dirty="0">
                <a:solidFill>
                  <a:srgbClr val="FF0000"/>
                </a:solidFill>
              </a:rPr>
              <a:t>¿Qué es Storytelling?</a:t>
            </a:r>
          </a:p>
        </p:txBody>
      </p:sp>
      <p:sp>
        <p:nvSpPr>
          <p:cNvPr id="3" name="Text Placeholder 2">
            <a:extLst>
              <a:ext uri="{FF2B5EF4-FFF2-40B4-BE49-F238E27FC236}">
                <a16:creationId xmlns:a16="http://schemas.microsoft.com/office/drawing/2014/main" id="{29DCFA46-6D86-4412-8B15-58FBEC33FA7D}"/>
              </a:ext>
            </a:extLst>
          </p:cNvPr>
          <p:cNvSpPr>
            <a:spLocks noGrp="1"/>
          </p:cNvSpPr>
          <p:nvPr>
            <p:ph type="body" idx="1"/>
          </p:nvPr>
        </p:nvSpPr>
        <p:spPr>
          <a:xfrm>
            <a:off x="3986269" y="3181862"/>
            <a:ext cx="4219460" cy="1500187"/>
          </a:xfrm>
        </p:spPr>
        <p:txBody>
          <a:bodyPr/>
          <a:lstStyle/>
          <a:p>
            <a:endParaRPr lang="es-ES" dirty="0"/>
          </a:p>
          <a:p>
            <a:r>
              <a:rPr lang="es-ES" dirty="0"/>
              <a:t>Es el arte de contar una historia.</a:t>
            </a:r>
          </a:p>
        </p:txBody>
      </p:sp>
    </p:spTree>
    <p:extLst>
      <p:ext uri="{BB962C8B-B14F-4D97-AF65-F5344CB8AC3E}">
        <p14:creationId xmlns:p14="http://schemas.microsoft.com/office/powerpoint/2010/main" val="3723122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1032790" y="684716"/>
            <a:ext cx="3377183" cy="1497491"/>
          </a:xfrm>
          <a:noFill/>
        </p:spPr>
        <p:txBody>
          <a:bodyPr vert="horz" lIns="91440" tIns="45720" rIns="91440" bIns="45720" rtlCol="0" anchor="b">
            <a:normAutofit/>
          </a:bodyPr>
          <a:lstStyle/>
          <a:p>
            <a:pPr algn="ctr"/>
            <a:r>
              <a:rPr lang="en-US" dirty="0">
                <a:solidFill>
                  <a:srgbClr val="FF0000"/>
                </a:solidFill>
              </a:rPr>
              <a:t>Data Story: PowerBI</a:t>
            </a:r>
          </a:p>
        </p:txBody>
      </p:sp>
      <p:sp>
        <p:nvSpPr>
          <p:cNvPr id="8" name="Title 1">
            <a:extLst>
              <a:ext uri="{FF2B5EF4-FFF2-40B4-BE49-F238E27FC236}">
                <a16:creationId xmlns:a16="http://schemas.microsoft.com/office/drawing/2014/main" id="{2B06177A-03D3-4745-A3F1-18B05F432408}"/>
              </a:ext>
            </a:extLst>
          </p:cNvPr>
          <p:cNvSpPr txBox="1">
            <a:spLocks/>
          </p:cNvSpPr>
          <p:nvPr/>
        </p:nvSpPr>
        <p:spPr>
          <a:xfrm>
            <a:off x="1032790" y="2017956"/>
            <a:ext cx="3377183" cy="3406581"/>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r>
              <a:rPr lang="en-US" sz="1800" dirty="0" err="1"/>
              <a:t>Corta</a:t>
            </a:r>
            <a:r>
              <a:rPr lang="en-US" sz="1800" dirty="0"/>
              <a:t> </a:t>
            </a:r>
            <a:r>
              <a:rPr lang="en-US" sz="1800" dirty="0" err="1"/>
              <a:t>curva</a:t>
            </a:r>
            <a:r>
              <a:rPr lang="en-US" sz="1800" dirty="0"/>
              <a:t> de </a:t>
            </a:r>
            <a:r>
              <a:rPr lang="en-US" sz="1800" dirty="0" err="1"/>
              <a:t>aprendizaje</a:t>
            </a:r>
            <a:r>
              <a:rPr lang="en-US" sz="1800" dirty="0"/>
              <a:t> </a:t>
            </a:r>
            <a:r>
              <a:rPr lang="en-US" sz="1800" dirty="0" err="1"/>
              <a:t>ya</a:t>
            </a:r>
            <a:r>
              <a:rPr lang="en-US" sz="1800" dirty="0"/>
              <a:t> que se </a:t>
            </a:r>
            <a:r>
              <a:rPr lang="en-US" sz="1800" dirty="0" err="1"/>
              <a:t>parece</a:t>
            </a:r>
            <a:r>
              <a:rPr lang="en-US" sz="1800" dirty="0"/>
              <a:t> a Excel.</a:t>
            </a:r>
          </a:p>
          <a:p>
            <a:pPr marL="285750" indent="-285750">
              <a:lnSpc>
                <a:spcPct val="150000"/>
              </a:lnSpc>
              <a:buFont typeface="Wingdings" panose="05000000000000000000" pitchFamily="2" charset="2"/>
              <a:buChar char="Ø"/>
            </a:pPr>
            <a:r>
              <a:rPr lang="en-US" sz="1800" dirty="0" err="1"/>
              <a:t>Soporte</a:t>
            </a:r>
            <a:r>
              <a:rPr lang="en-US" sz="1800" dirty="0"/>
              <a:t> </a:t>
            </a:r>
            <a:r>
              <a:rPr lang="en-US" sz="1800" dirty="0" err="1"/>
              <a:t>usando</a:t>
            </a:r>
            <a:r>
              <a:rPr lang="en-US" sz="1800" dirty="0"/>
              <a:t> </a:t>
            </a:r>
            <a:r>
              <a:rPr lang="en-US" sz="1800" b="1" dirty="0"/>
              <a:t>R</a:t>
            </a:r>
            <a:r>
              <a:rPr lang="en-US" sz="1800" dirty="0"/>
              <a:t> para </a:t>
            </a:r>
            <a:r>
              <a:rPr lang="en-US" sz="1800" dirty="0" err="1"/>
              <a:t>hacer</a:t>
            </a:r>
            <a:r>
              <a:rPr lang="en-US" sz="1800" dirty="0"/>
              <a:t> </a:t>
            </a:r>
            <a:r>
              <a:rPr lang="en-US" sz="1800" dirty="0" err="1"/>
              <a:t>presentaciones</a:t>
            </a:r>
            <a:r>
              <a:rPr lang="en-US" sz="1800" dirty="0"/>
              <a:t> </a:t>
            </a:r>
            <a:r>
              <a:rPr lang="en-US" sz="1800" dirty="0" err="1"/>
              <a:t>más</a:t>
            </a:r>
            <a:r>
              <a:rPr lang="en-US" sz="1800" dirty="0"/>
              <a:t> </a:t>
            </a:r>
            <a:r>
              <a:rPr lang="en-US" sz="1800" dirty="0" err="1"/>
              <a:t>avanzadas</a:t>
            </a:r>
            <a:r>
              <a:rPr lang="en-US" sz="1800" dirty="0"/>
              <a:t>.</a:t>
            </a:r>
          </a:p>
          <a:p>
            <a:pPr>
              <a:lnSpc>
                <a:spcPct val="150000"/>
              </a:lnSpc>
            </a:pPr>
            <a:endParaRPr lang="en-US" sz="1800" dirty="0"/>
          </a:p>
          <a:p>
            <a:pPr>
              <a:lnSpc>
                <a:spcPct val="150000"/>
              </a:lnSpc>
            </a:pPr>
            <a:endParaRPr lang="en-US" sz="2400" dirty="0"/>
          </a:p>
        </p:txBody>
      </p:sp>
      <p:pic>
        <p:nvPicPr>
          <p:cNvPr id="12294" name="Picture 6" descr="El Rincón del Sueko: Dashboard: tomemos decisiones.">
            <a:extLst>
              <a:ext uri="{FF2B5EF4-FFF2-40B4-BE49-F238E27FC236}">
                <a16:creationId xmlns:a16="http://schemas.microsoft.com/office/drawing/2014/main" id="{B9C12F0E-3265-4593-8F04-B97AB6B1B6E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6108" y="1433462"/>
            <a:ext cx="6609220" cy="39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644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69161" y="726706"/>
            <a:ext cx="3377183" cy="1497491"/>
          </a:xfrm>
          <a:noFill/>
        </p:spPr>
        <p:txBody>
          <a:bodyPr vert="horz" lIns="91440" tIns="45720" rIns="91440" bIns="45720" rtlCol="0" anchor="b">
            <a:normAutofit/>
          </a:bodyPr>
          <a:lstStyle/>
          <a:p>
            <a:pPr algn="ctr"/>
            <a:r>
              <a:rPr lang="en-US" dirty="0">
                <a:solidFill>
                  <a:srgbClr val="FF0000"/>
                </a:solidFill>
              </a:rPr>
              <a:t>Data Story: Tableau</a:t>
            </a:r>
          </a:p>
        </p:txBody>
      </p:sp>
      <p:sp>
        <p:nvSpPr>
          <p:cNvPr id="8" name="Title 1">
            <a:extLst>
              <a:ext uri="{FF2B5EF4-FFF2-40B4-BE49-F238E27FC236}">
                <a16:creationId xmlns:a16="http://schemas.microsoft.com/office/drawing/2014/main" id="{2B06177A-03D3-4745-A3F1-18B05F432408}"/>
              </a:ext>
            </a:extLst>
          </p:cNvPr>
          <p:cNvSpPr txBox="1">
            <a:spLocks/>
          </p:cNvSpPr>
          <p:nvPr/>
        </p:nvSpPr>
        <p:spPr>
          <a:xfrm>
            <a:off x="869161" y="3344399"/>
            <a:ext cx="3377183" cy="3406581"/>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r>
              <a:rPr lang="en-US" sz="1800" dirty="0" err="1"/>
              <a:t>Comunidad</a:t>
            </a:r>
            <a:r>
              <a:rPr lang="en-US" sz="1800" dirty="0"/>
              <a:t> </a:t>
            </a:r>
            <a:r>
              <a:rPr lang="en-US" sz="1800" dirty="0" err="1"/>
              <a:t>muy</a:t>
            </a:r>
            <a:r>
              <a:rPr lang="en-US" sz="1800" dirty="0"/>
              <a:t> </a:t>
            </a:r>
            <a:r>
              <a:rPr lang="en-US" sz="1800" dirty="0" err="1"/>
              <a:t>activa</a:t>
            </a:r>
            <a:r>
              <a:rPr lang="en-US" sz="1800" dirty="0"/>
              <a:t> que </a:t>
            </a:r>
            <a:r>
              <a:rPr lang="en-US" sz="1800" dirty="0" err="1"/>
              <a:t>provee</a:t>
            </a:r>
            <a:r>
              <a:rPr lang="en-US" sz="1800" dirty="0"/>
              <a:t> </a:t>
            </a:r>
            <a:r>
              <a:rPr lang="en-US" sz="1800" dirty="0" err="1"/>
              <a:t>ejemplos</a:t>
            </a:r>
            <a:r>
              <a:rPr lang="en-US" sz="1800" dirty="0"/>
              <a:t> y </a:t>
            </a:r>
            <a:r>
              <a:rPr lang="en-US" sz="1800" dirty="0" err="1"/>
              <a:t>tutoriales</a:t>
            </a:r>
            <a:r>
              <a:rPr lang="en-US" sz="1800" dirty="0"/>
              <a:t>.</a:t>
            </a:r>
          </a:p>
          <a:p>
            <a:pPr marL="285750" indent="-285750">
              <a:lnSpc>
                <a:spcPct val="150000"/>
              </a:lnSpc>
              <a:buFont typeface="Wingdings" panose="05000000000000000000" pitchFamily="2" charset="2"/>
              <a:buChar char="Ø"/>
            </a:pPr>
            <a:r>
              <a:rPr lang="en-US" sz="1800" dirty="0"/>
              <a:t>Tiene </a:t>
            </a:r>
            <a:r>
              <a:rPr lang="en-US" sz="1800" dirty="0" err="1"/>
              <a:t>actualizaciones</a:t>
            </a:r>
            <a:r>
              <a:rPr lang="en-US" sz="1800" dirty="0"/>
              <a:t> con </a:t>
            </a:r>
            <a:r>
              <a:rPr lang="en-US" sz="1800" dirty="0" err="1"/>
              <a:t>nuevos</a:t>
            </a:r>
            <a:r>
              <a:rPr lang="en-US" sz="1800" dirty="0"/>
              <a:t> </a:t>
            </a:r>
            <a:r>
              <a:rPr lang="en-US" sz="1800" dirty="0" err="1"/>
              <a:t>contenidos</a:t>
            </a:r>
            <a:r>
              <a:rPr lang="en-US" sz="1800" dirty="0"/>
              <a:t> </a:t>
            </a:r>
            <a:r>
              <a:rPr lang="en-US" sz="1800" dirty="0" err="1"/>
              <a:t>frecuentemente</a:t>
            </a:r>
            <a:r>
              <a:rPr lang="en-US" sz="1800" dirty="0"/>
              <a:t>.</a:t>
            </a:r>
          </a:p>
          <a:p>
            <a:pPr>
              <a:lnSpc>
                <a:spcPct val="150000"/>
              </a:lnSpc>
            </a:pPr>
            <a:endParaRPr lang="en-US" sz="1800" dirty="0"/>
          </a:p>
          <a:p>
            <a:pPr marL="285750" indent="-285750">
              <a:lnSpc>
                <a:spcPct val="150000"/>
              </a:lnSpc>
              <a:buFont typeface="Wingdings" panose="05000000000000000000" pitchFamily="2" charset="2"/>
              <a:buChar char="Ø"/>
            </a:pPr>
            <a:endParaRPr lang="en-US" sz="1800" dirty="0"/>
          </a:p>
          <a:p>
            <a:pPr>
              <a:lnSpc>
                <a:spcPct val="150000"/>
              </a:lnSpc>
            </a:pPr>
            <a:endParaRPr lang="en-US" sz="1800" dirty="0"/>
          </a:p>
          <a:p>
            <a:pPr>
              <a:lnSpc>
                <a:spcPct val="150000"/>
              </a:lnSpc>
            </a:pPr>
            <a:endParaRPr lang="en-US" sz="2400" dirty="0"/>
          </a:p>
        </p:txBody>
      </p:sp>
      <p:pic>
        <p:nvPicPr>
          <p:cNvPr id="21506" name="Picture 2" descr="Tableau 9.0 | Tableau Software">
            <a:extLst>
              <a:ext uri="{FF2B5EF4-FFF2-40B4-BE49-F238E27FC236}">
                <a16:creationId xmlns:a16="http://schemas.microsoft.com/office/drawing/2014/main" id="{4FAFB028-A24F-41E8-AFFB-B23F73D4057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7151" y="1673447"/>
            <a:ext cx="6559670" cy="3511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893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69161" y="726706"/>
            <a:ext cx="3377183" cy="1497491"/>
          </a:xfrm>
          <a:noFill/>
        </p:spPr>
        <p:txBody>
          <a:bodyPr vert="horz" lIns="91440" tIns="45720" rIns="91440" bIns="45720" rtlCol="0" anchor="b">
            <a:normAutofit/>
          </a:bodyPr>
          <a:lstStyle/>
          <a:p>
            <a:pPr algn="ctr"/>
            <a:r>
              <a:rPr lang="en-US" dirty="0">
                <a:solidFill>
                  <a:srgbClr val="FF0000"/>
                </a:solidFill>
              </a:rPr>
              <a:t>Data Story: </a:t>
            </a:r>
            <a:br>
              <a:rPr lang="en-US" dirty="0">
                <a:solidFill>
                  <a:srgbClr val="FF0000"/>
                </a:solidFill>
              </a:rPr>
            </a:br>
            <a:r>
              <a:rPr lang="en-US" dirty="0">
                <a:solidFill>
                  <a:srgbClr val="FF0000"/>
                </a:solidFill>
              </a:rPr>
              <a:t>R</a:t>
            </a:r>
          </a:p>
        </p:txBody>
      </p:sp>
      <p:sp>
        <p:nvSpPr>
          <p:cNvPr id="8" name="Title 1">
            <a:extLst>
              <a:ext uri="{FF2B5EF4-FFF2-40B4-BE49-F238E27FC236}">
                <a16:creationId xmlns:a16="http://schemas.microsoft.com/office/drawing/2014/main" id="{2B06177A-03D3-4745-A3F1-18B05F432408}"/>
              </a:ext>
            </a:extLst>
          </p:cNvPr>
          <p:cNvSpPr txBox="1">
            <a:spLocks/>
          </p:cNvSpPr>
          <p:nvPr/>
        </p:nvSpPr>
        <p:spPr>
          <a:xfrm>
            <a:off x="869160" y="2874637"/>
            <a:ext cx="3377183" cy="425173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r>
              <a:rPr lang="en-US" sz="1800" dirty="0" err="1"/>
              <a:t>Lenguaje</a:t>
            </a:r>
            <a:r>
              <a:rPr lang="en-US" sz="1800" dirty="0"/>
              <a:t> de </a:t>
            </a:r>
            <a:r>
              <a:rPr lang="en-US" sz="1800" dirty="0" err="1"/>
              <a:t>programación</a:t>
            </a:r>
            <a:r>
              <a:rPr lang="en-US" sz="1800" dirty="0"/>
              <a:t> </a:t>
            </a:r>
            <a:r>
              <a:rPr lang="en-US" sz="1800" dirty="0" err="1"/>
              <a:t>cada</a:t>
            </a:r>
            <a:r>
              <a:rPr lang="en-US" sz="1800" dirty="0"/>
              <a:t> </a:t>
            </a:r>
            <a:r>
              <a:rPr lang="en-US" sz="1800" dirty="0" err="1"/>
              <a:t>vez</a:t>
            </a:r>
            <a:r>
              <a:rPr lang="en-US" sz="1800" dirty="0"/>
              <a:t> </a:t>
            </a:r>
            <a:r>
              <a:rPr lang="en-US" sz="1800" dirty="0" err="1"/>
              <a:t>más</a:t>
            </a:r>
            <a:r>
              <a:rPr lang="en-US" sz="1800" dirty="0"/>
              <a:t> </a:t>
            </a:r>
            <a:r>
              <a:rPr lang="en-US" sz="1800" dirty="0" err="1"/>
              <a:t>demandado</a:t>
            </a:r>
            <a:r>
              <a:rPr lang="en-US" sz="1800" dirty="0"/>
              <a:t> para los </a:t>
            </a:r>
            <a:r>
              <a:rPr lang="en-US" sz="1800" dirty="0" err="1"/>
              <a:t>trabajos</a:t>
            </a:r>
            <a:r>
              <a:rPr lang="en-US" sz="1800" dirty="0"/>
              <a:t> </a:t>
            </a:r>
            <a:r>
              <a:rPr lang="en-US" sz="1800" dirty="0" err="1"/>
              <a:t>avanzados</a:t>
            </a:r>
            <a:r>
              <a:rPr lang="en-US" sz="1800" dirty="0"/>
              <a:t> de </a:t>
            </a:r>
            <a:r>
              <a:rPr lang="en-US" sz="1800" dirty="0" err="1"/>
              <a:t>visualización</a:t>
            </a:r>
            <a:r>
              <a:rPr lang="en-US" sz="1800" dirty="0"/>
              <a:t> de </a:t>
            </a:r>
            <a:r>
              <a:rPr lang="en-US" sz="1800" dirty="0" err="1"/>
              <a:t>datos</a:t>
            </a:r>
            <a:r>
              <a:rPr lang="en-US" sz="1800" dirty="0"/>
              <a:t>.</a:t>
            </a:r>
          </a:p>
          <a:p>
            <a:pPr marL="285750" indent="-285750">
              <a:lnSpc>
                <a:spcPct val="150000"/>
              </a:lnSpc>
              <a:buFont typeface="Wingdings" panose="05000000000000000000" pitchFamily="2" charset="2"/>
              <a:buChar char="Ø"/>
            </a:pPr>
            <a:r>
              <a:rPr lang="en-US" sz="1800" dirty="0" err="1"/>
              <a:t>Comunidad</a:t>
            </a:r>
            <a:r>
              <a:rPr lang="en-US" sz="1800" dirty="0"/>
              <a:t> top.</a:t>
            </a:r>
          </a:p>
          <a:p>
            <a:pPr>
              <a:lnSpc>
                <a:spcPct val="150000"/>
              </a:lnSpc>
            </a:pPr>
            <a:endParaRPr lang="en-US" sz="1800" dirty="0"/>
          </a:p>
          <a:p>
            <a:pPr>
              <a:lnSpc>
                <a:spcPct val="150000"/>
              </a:lnSpc>
            </a:pPr>
            <a:endParaRPr lang="en-US" sz="1800" dirty="0"/>
          </a:p>
          <a:p>
            <a:pPr marL="285750" indent="-285750">
              <a:lnSpc>
                <a:spcPct val="150000"/>
              </a:lnSpc>
              <a:buFont typeface="Wingdings" panose="05000000000000000000" pitchFamily="2" charset="2"/>
              <a:buChar char="Ø"/>
            </a:pPr>
            <a:endParaRPr lang="en-US" sz="1800" dirty="0"/>
          </a:p>
          <a:p>
            <a:pPr>
              <a:lnSpc>
                <a:spcPct val="150000"/>
              </a:lnSpc>
            </a:pPr>
            <a:endParaRPr lang="en-US" sz="1800" dirty="0"/>
          </a:p>
          <a:p>
            <a:pPr>
              <a:lnSpc>
                <a:spcPct val="150000"/>
              </a:lnSpc>
            </a:pPr>
            <a:endParaRPr lang="en-US" sz="2400" dirty="0"/>
          </a:p>
        </p:txBody>
      </p:sp>
      <p:pic>
        <p:nvPicPr>
          <p:cNvPr id="22530" name="Picture 2" descr="Advanced GIFs in R – paulvanderlaken.com">
            <a:extLst>
              <a:ext uri="{FF2B5EF4-FFF2-40B4-BE49-F238E27FC236}">
                <a16:creationId xmlns:a16="http://schemas.microsoft.com/office/drawing/2014/main" id="{F0F48270-6D08-4394-80A6-FE599F1970F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70416" y="1475451"/>
            <a:ext cx="5952423" cy="425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909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69161" y="726706"/>
            <a:ext cx="3377183" cy="1497491"/>
          </a:xfrm>
          <a:noFill/>
        </p:spPr>
        <p:txBody>
          <a:bodyPr vert="horz" lIns="91440" tIns="45720" rIns="91440" bIns="45720" rtlCol="0" anchor="b">
            <a:normAutofit/>
          </a:bodyPr>
          <a:lstStyle/>
          <a:p>
            <a:pPr algn="ctr"/>
            <a:r>
              <a:rPr lang="en-US" dirty="0">
                <a:solidFill>
                  <a:srgbClr val="FF0000"/>
                </a:solidFill>
              </a:rPr>
              <a:t>Data Story: </a:t>
            </a:r>
            <a:br>
              <a:rPr lang="en-US" dirty="0">
                <a:solidFill>
                  <a:srgbClr val="FF0000"/>
                </a:solidFill>
              </a:rPr>
            </a:br>
            <a:r>
              <a:rPr lang="en-US" dirty="0">
                <a:solidFill>
                  <a:srgbClr val="FF0000"/>
                </a:solidFill>
              </a:rPr>
              <a:t>Python</a:t>
            </a:r>
          </a:p>
        </p:txBody>
      </p:sp>
      <p:sp>
        <p:nvSpPr>
          <p:cNvPr id="8" name="Title 1">
            <a:extLst>
              <a:ext uri="{FF2B5EF4-FFF2-40B4-BE49-F238E27FC236}">
                <a16:creationId xmlns:a16="http://schemas.microsoft.com/office/drawing/2014/main" id="{2B06177A-03D3-4745-A3F1-18B05F432408}"/>
              </a:ext>
            </a:extLst>
          </p:cNvPr>
          <p:cNvSpPr txBox="1">
            <a:spLocks/>
          </p:cNvSpPr>
          <p:nvPr/>
        </p:nvSpPr>
        <p:spPr>
          <a:xfrm>
            <a:off x="869161" y="1874520"/>
            <a:ext cx="3377183" cy="3108959"/>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r>
              <a:rPr lang="en-US" sz="1800" dirty="0" err="1"/>
              <a:t>Lenguaje</a:t>
            </a:r>
            <a:r>
              <a:rPr lang="en-US" sz="1800" dirty="0"/>
              <a:t> de </a:t>
            </a:r>
            <a:r>
              <a:rPr lang="en-US" sz="1800" dirty="0" err="1"/>
              <a:t>programación</a:t>
            </a:r>
            <a:r>
              <a:rPr lang="en-US" sz="1800" dirty="0"/>
              <a:t> </a:t>
            </a:r>
            <a:r>
              <a:rPr lang="en-US" sz="1800" dirty="0" err="1"/>
              <a:t>más</a:t>
            </a:r>
            <a:r>
              <a:rPr lang="en-US" sz="1800" dirty="0"/>
              <a:t> </a:t>
            </a:r>
            <a:r>
              <a:rPr lang="en-US" sz="1800" dirty="0" err="1"/>
              <a:t>demandado</a:t>
            </a:r>
            <a:r>
              <a:rPr lang="en-US" sz="1800" dirty="0"/>
              <a:t> </a:t>
            </a:r>
            <a:r>
              <a:rPr lang="en-US" sz="1800" dirty="0" err="1"/>
              <a:t>en</a:t>
            </a:r>
            <a:r>
              <a:rPr lang="en-US" sz="1800" dirty="0"/>
              <a:t> el </a:t>
            </a:r>
            <a:r>
              <a:rPr lang="en-US" sz="1800" dirty="0" err="1"/>
              <a:t>mundo</a:t>
            </a:r>
            <a:r>
              <a:rPr lang="en-US" sz="1800" dirty="0"/>
              <a:t>.</a:t>
            </a:r>
          </a:p>
          <a:p>
            <a:pPr marL="285750" indent="-285750">
              <a:lnSpc>
                <a:spcPct val="150000"/>
              </a:lnSpc>
              <a:buFont typeface="Wingdings" panose="05000000000000000000" pitchFamily="2" charset="2"/>
              <a:buChar char="Ø"/>
            </a:pPr>
            <a:r>
              <a:rPr lang="en-US" sz="1800" dirty="0" err="1"/>
              <a:t>Comunidad</a:t>
            </a:r>
            <a:r>
              <a:rPr lang="en-US" sz="1800" dirty="0"/>
              <a:t> top. </a:t>
            </a:r>
          </a:p>
          <a:p>
            <a:pPr marL="285750" indent="-285750">
              <a:lnSpc>
                <a:spcPct val="150000"/>
              </a:lnSpc>
              <a:buFont typeface="Wingdings" panose="05000000000000000000" pitchFamily="2" charset="2"/>
              <a:buChar char="Ø"/>
            </a:pPr>
            <a:r>
              <a:rPr lang="en-US" sz="1800" dirty="0" err="1"/>
              <a:t>Multitud</a:t>
            </a:r>
            <a:r>
              <a:rPr lang="en-US" sz="1800" dirty="0"/>
              <a:t> de </a:t>
            </a:r>
            <a:r>
              <a:rPr lang="en-US" sz="1800" dirty="0" err="1"/>
              <a:t>librerías</a:t>
            </a:r>
            <a:r>
              <a:rPr lang="en-US" sz="1800" dirty="0"/>
              <a:t> de </a:t>
            </a:r>
            <a:r>
              <a:rPr lang="en-US" sz="1800" dirty="0" err="1"/>
              <a:t>visualización</a:t>
            </a:r>
            <a:r>
              <a:rPr lang="en-US" sz="1800" dirty="0"/>
              <a:t>.</a:t>
            </a:r>
          </a:p>
        </p:txBody>
      </p:sp>
      <p:pic>
        <p:nvPicPr>
          <p:cNvPr id="23554" name="Picture 2" descr="Animations with Matplotlib - Towards Data Science">
            <a:extLst>
              <a:ext uri="{FF2B5EF4-FFF2-40B4-BE49-F238E27FC236}">
                <a16:creationId xmlns:a16="http://schemas.microsoft.com/office/drawing/2014/main" id="{6C24F4DD-6222-48C6-9CB5-148BDD6591F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36439" y="1600199"/>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04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p:txBody>
          <a:bodyPr/>
          <a:lstStyle/>
          <a:p>
            <a:r>
              <a:rPr lang="es-ES" dirty="0">
                <a:solidFill>
                  <a:srgbClr val="FF0000"/>
                </a:solidFill>
              </a:rPr>
              <a:t>Storytelling: Referencias</a:t>
            </a:r>
          </a:p>
        </p:txBody>
      </p:sp>
      <p:sp>
        <p:nvSpPr>
          <p:cNvPr id="13" name="TextBox 12">
            <a:extLst>
              <a:ext uri="{FF2B5EF4-FFF2-40B4-BE49-F238E27FC236}">
                <a16:creationId xmlns:a16="http://schemas.microsoft.com/office/drawing/2014/main" id="{01983314-5FF8-4758-BA6E-62571FD225E8}"/>
              </a:ext>
            </a:extLst>
          </p:cNvPr>
          <p:cNvSpPr txBox="1"/>
          <p:nvPr/>
        </p:nvSpPr>
        <p:spPr>
          <a:xfrm>
            <a:off x="1238371" y="2017134"/>
            <a:ext cx="9233916" cy="3139321"/>
          </a:xfrm>
          <a:prstGeom prst="rect">
            <a:avLst/>
          </a:prstGeom>
          <a:noFill/>
        </p:spPr>
        <p:txBody>
          <a:bodyPr wrap="square" rtlCol="0">
            <a:spAutoFit/>
          </a:bodyPr>
          <a:lstStyle/>
          <a:p>
            <a:endParaRPr lang="es-ES" dirty="0"/>
          </a:p>
          <a:p>
            <a:pPr marL="285750" indent="-285750">
              <a:buFont typeface="Wingdings" panose="05000000000000000000" pitchFamily="2" charset="2"/>
              <a:buChar char="v"/>
            </a:pPr>
            <a:r>
              <a:rPr lang="es-ES" dirty="0">
                <a:hlinkClick r:id="rId2"/>
              </a:rPr>
              <a:t>https://empresas.blogthinkbig.com/data-storytelling-dale-voz-tus-datos/</a:t>
            </a:r>
            <a:endParaRPr lang="es-ES" dirty="0"/>
          </a:p>
          <a:p>
            <a:pPr marL="285750" indent="-285750">
              <a:buFont typeface="Wingdings" panose="05000000000000000000" pitchFamily="2" charset="2"/>
              <a:buChar char="v"/>
            </a:pPr>
            <a:endParaRPr lang="es-ES" dirty="0"/>
          </a:p>
          <a:p>
            <a:pPr marL="285750" indent="-285750">
              <a:buFont typeface="Wingdings" panose="05000000000000000000" pitchFamily="2" charset="2"/>
              <a:buChar char="v"/>
            </a:pPr>
            <a:r>
              <a:rPr lang="es-ES" dirty="0">
                <a:hlinkClick r:id="rId3"/>
              </a:rPr>
              <a:t>https://www.finereport.com/en/data-visualization/best-data-visualization-software-free-and-commercial.html</a:t>
            </a:r>
            <a:endParaRPr lang="es-ES" dirty="0"/>
          </a:p>
          <a:p>
            <a:pPr marL="285750" indent="-285750">
              <a:buFont typeface="Wingdings" panose="05000000000000000000" pitchFamily="2" charset="2"/>
              <a:buChar char="v"/>
            </a:pPr>
            <a:endParaRPr lang="es-ES" dirty="0"/>
          </a:p>
          <a:p>
            <a:pPr marL="285750" indent="-285750">
              <a:buFont typeface="Wingdings" panose="05000000000000000000" pitchFamily="2" charset="2"/>
              <a:buChar char="v"/>
            </a:pPr>
            <a:r>
              <a:rPr lang="es-ES" dirty="0">
                <a:hlinkClick r:id="rId4"/>
              </a:rPr>
              <a:t>https://www.npr.org/sections/money/2015/05/18/404991483/how-machines-destroy-and-create-jobs-in-4-graphs?live=1?live=1&amp;t=1590618290473</a:t>
            </a:r>
            <a:endParaRPr lang="es-ES" dirty="0"/>
          </a:p>
          <a:p>
            <a:pPr marL="285750" indent="-285750">
              <a:buFont typeface="Wingdings" panose="05000000000000000000" pitchFamily="2" charset="2"/>
              <a:buChar char="v"/>
            </a:pPr>
            <a:endParaRPr lang="es-ES" dirty="0"/>
          </a:p>
          <a:p>
            <a:pPr marL="285750" indent="-285750">
              <a:buFont typeface="Wingdings" panose="05000000000000000000" pitchFamily="2" charset="2"/>
              <a:buChar char="v"/>
            </a:pPr>
            <a:r>
              <a:rPr lang="es-ES" dirty="0">
                <a:hlinkClick r:id="rId5"/>
              </a:rPr>
              <a:t>https://covidly.com/graph</a:t>
            </a:r>
            <a:endParaRPr lang="es-ES" dirty="0"/>
          </a:p>
          <a:p>
            <a:endParaRPr lang="es-ES" dirty="0"/>
          </a:p>
        </p:txBody>
      </p:sp>
    </p:spTree>
    <p:extLst>
      <p:ext uri="{BB962C8B-B14F-4D97-AF65-F5344CB8AC3E}">
        <p14:creationId xmlns:p14="http://schemas.microsoft.com/office/powerpoint/2010/main" val="273213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4492954" y="2322772"/>
            <a:ext cx="3995363" cy="1500187"/>
          </a:xfrm>
        </p:spPr>
        <p:txBody>
          <a:bodyPr>
            <a:normAutofit/>
          </a:bodyPr>
          <a:lstStyle/>
          <a:p>
            <a:r>
              <a:rPr lang="es-ES" dirty="0">
                <a:solidFill>
                  <a:srgbClr val="FF0000"/>
                </a:solidFill>
              </a:rPr>
              <a:t>¡Gracias!	</a:t>
            </a:r>
          </a:p>
        </p:txBody>
      </p:sp>
    </p:spTree>
    <p:extLst>
      <p:ext uri="{BB962C8B-B14F-4D97-AF65-F5344CB8AC3E}">
        <p14:creationId xmlns:p14="http://schemas.microsoft.com/office/powerpoint/2010/main" val="427413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2195568" y="2104056"/>
            <a:ext cx="7986638" cy="1500187"/>
          </a:xfrm>
        </p:spPr>
        <p:txBody>
          <a:bodyPr>
            <a:normAutofit fontScale="90000"/>
          </a:bodyPr>
          <a:lstStyle/>
          <a:p>
            <a:r>
              <a:rPr lang="es-ES" dirty="0">
                <a:solidFill>
                  <a:srgbClr val="FF0000"/>
                </a:solidFill>
              </a:rPr>
              <a:t>Storytelling en Data Science</a:t>
            </a:r>
          </a:p>
        </p:txBody>
      </p:sp>
    </p:spTree>
    <p:extLst>
      <p:ext uri="{BB962C8B-B14F-4D97-AF65-F5344CB8AC3E}">
        <p14:creationId xmlns:p14="http://schemas.microsoft.com/office/powerpoint/2010/main" val="1588227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2184936" y="1583061"/>
            <a:ext cx="7986638" cy="1500187"/>
          </a:xfrm>
        </p:spPr>
        <p:txBody>
          <a:bodyPr>
            <a:normAutofit fontScale="90000"/>
          </a:bodyPr>
          <a:lstStyle/>
          <a:p>
            <a:r>
              <a:rPr lang="es-ES" dirty="0">
                <a:solidFill>
                  <a:srgbClr val="FF0000"/>
                </a:solidFill>
              </a:rPr>
              <a:t>Storytelling en Data Science</a:t>
            </a:r>
          </a:p>
        </p:txBody>
      </p:sp>
      <p:sp>
        <p:nvSpPr>
          <p:cNvPr id="3" name="Text Placeholder 2">
            <a:extLst>
              <a:ext uri="{FF2B5EF4-FFF2-40B4-BE49-F238E27FC236}">
                <a16:creationId xmlns:a16="http://schemas.microsoft.com/office/drawing/2014/main" id="{29DCFA46-6D86-4412-8B15-58FBEC33FA7D}"/>
              </a:ext>
            </a:extLst>
          </p:cNvPr>
          <p:cNvSpPr>
            <a:spLocks noGrp="1"/>
          </p:cNvSpPr>
          <p:nvPr>
            <p:ph type="body" idx="1"/>
          </p:nvPr>
        </p:nvSpPr>
        <p:spPr>
          <a:xfrm>
            <a:off x="3076287" y="3161781"/>
            <a:ext cx="5726892" cy="1500187"/>
          </a:xfrm>
        </p:spPr>
        <p:txBody>
          <a:bodyPr/>
          <a:lstStyle/>
          <a:p>
            <a:endParaRPr lang="es-ES" dirty="0"/>
          </a:p>
          <a:p>
            <a:pPr algn="ctr"/>
            <a:r>
              <a:rPr lang="es-ES" dirty="0"/>
              <a:t>Data Storytelling  cuenta una historia a través de datos. </a:t>
            </a:r>
          </a:p>
        </p:txBody>
      </p:sp>
    </p:spTree>
    <p:extLst>
      <p:ext uri="{BB962C8B-B14F-4D97-AF65-F5344CB8AC3E}">
        <p14:creationId xmlns:p14="http://schemas.microsoft.com/office/powerpoint/2010/main" val="410945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olar bear in the snow&#10;&#10;Description automatically generated">
            <a:extLst>
              <a:ext uri="{FF2B5EF4-FFF2-40B4-BE49-F238E27FC236}">
                <a16:creationId xmlns:a16="http://schemas.microsoft.com/office/drawing/2014/main" id="{27270A2F-344B-4E8F-986C-53D0B3F8E4A4}"/>
              </a:ext>
            </a:extLst>
          </p:cNvPr>
          <p:cNvPicPr>
            <a:picLocks noChangeAspect="1"/>
          </p:cNvPicPr>
          <p:nvPr/>
        </p:nvPicPr>
        <p:blipFill rotWithShape="1">
          <a:blip r:embed="rId2"/>
          <a:srcRect t="1000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765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53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DRIVE Labs: Predicting the Future with RNNs | NVIDIA Blog">
            <a:extLst>
              <a:ext uri="{FF2B5EF4-FFF2-40B4-BE49-F238E27FC236}">
                <a16:creationId xmlns:a16="http://schemas.microsoft.com/office/drawing/2014/main" id="{C9BA6A0F-0E46-4420-B03B-BA265EB2DEF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92735" y="522203"/>
            <a:ext cx="5372443" cy="274588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Google AI Blog: Using Machine Learning to “Nowcast” Precipitation ...">
            <a:extLst>
              <a:ext uri="{FF2B5EF4-FFF2-40B4-BE49-F238E27FC236}">
                <a16:creationId xmlns:a16="http://schemas.microsoft.com/office/drawing/2014/main" id="{1F22E461-B328-466E-9A16-F3526B40512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92735" y="3589916"/>
            <a:ext cx="5372443" cy="293060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Application — Update to the Corona Virus Tracker #3">
            <a:extLst>
              <a:ext uri="{FF2B5EF4-FFF2-40B4-BE49-F238E27FC236}">
                <a16:creationId xmlns:a16="http://schemas.microsoft.com/office/drawing/2014/main" id="{11C000CC-37AB-47FB-B32B-4FE65841664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07570" y="522202"/>
            <a:ext cx="5166980" cy="274588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ow to make a gif map using Python, Geopandas and Matplotlib">
            <a:extLst>
              <a:ext uri="{FF2B5EF4-FFF2-40B4-BE49-F238E27FC236}">
                <a16:creationId xmlns:a16="http://schemas.microsoft.com/office/drawing/2014/main" id="{79D79BA2-C3F8-4E4B-B1DF-202114E0763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46606" y="3429000"/>
            <a:ext cx="3088908" cy="308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679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4492954" y="2322772"/>
            <a:ext cx="3995363" cy="1500187"/>
          </a:xfrm>
        </p:spPr>
        <p:txBody>
          <a:bodyPr>
            <a:normAutofit/>
          </a:bodyPr>
          <a:lstStyle/>
          <a:p>
            <a:r>
              <a:rPr lang="es-ES" dirty="0">
                <a:solidFill>
                  <a:srgbClr val="FF0000"/>
                </a:solidFill>
              </a:rPr>
              <a:t>Ejemplos	</a:t>
            </a:r>
          </a:p>
        </p:txBody>
      </p:sp>
    </p:spTree>
    <p:extLst>
      <p:ext uri="{BB962C8B-B14F-4D97-AF65-F5344CB8AC3E}">
        <p14:creationId xmlns:p14="http://schemas.microsoft.com/office/powerpoint/2010/main" val="2641984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8" y="365126"/>
            <a:ext cx="10760243" cy="712904"/>
          </a:xfrm>
        </p:spPr>
        <p:txBody>
          <a:bodyPr>
            <a:normAutofit/>
          </a:bodyPr>
          <a:lstStyle/>
          <a:p>
            <a:r>
              <a:rPr lang="es-ES" sz="3600" dirty="0">
                <a:solidFill>
                  <a:srgbClr val="FF0000"/>
                </a:solidFill>
              </a:rPr>
              <a:t>¿Es un buen Data Story?</a:t>
            </a:r>
          </a:p>
        </p:txBody>
      </p:sp>
      <p:pic>
        <p:nvPicPr>
          <p:cNvPr id="3074" name="Picture 2">
            <a:extLst>
              <a:ext uri="{FF2B5EF4-FFF2-40B4-BE49-F238E27FC236}">
                <a16:creationId xmlns:a16="http://schemas.microsoft.com/office/drawing/2014/main" id="{0EEFB6D7-79D3-496D-A3BE-60809B82F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653" y="2412618"/>
            <a:ext cx="5369293" cy="27065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mpty Maps - The Marriage of Science and Empire - The Scientific ...">
            <a:extLst>
              <a:ext uri="{FF2B5EF4-FFF2-40B4-BE49-F238E27FC236}">
                <a16:creationId xmlns:a16="http://schemas.microsoft.com/office/drawing/2014/main" id="{D5C816C8-4523-47E6-B381-8C2AA41B9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050" y="1389397"/>
            <a:ext cx="47815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938324"/>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478</Words>
  <Application>Microsoft Office PowerPoint</Application>
  <PresentationFormat>Widescreen</PresentationFormat>
  <Paragraphs>104</Paragraphs>
  <Slides>25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¿Qué es Storytelling?</vt:lpstr>
      <vt:lpstr>¿Qué es Storytelling?</vt:lpstr>
      <vt:lpstr>Storytelling en Data Science</vt:lpstr>
      <vt:lpstr>Storytelling en Data Science</vt:lpstr>
      <vt:lpstr>PowerPoint Presentation</vt:lpstr>
      <vt:lpstr>PowerPoint Presentation</vt:lpstr>
      <vt:lpstr>PowerPoint Presentation</vt:lpstr>
      <vt:lpstr>Ejemplos </vt:lpstr>
      <vt:lpstr>¿Es un buen Data Story?</vt:lpstr>
      <vt:lpstr>¿Es un buen Data Story?</vt:lpstr>
      <vt:lpstr>Insight/Report</vt:lpstr>
      <vt:lpstr>Storytelling: preguntas a realizarse</vt:lpstr>
      <vt:lpstr>Data Analysis: Fases</vt:lpstr>
      <vt:lpstr>Storytelling: cinco ideas principales</vt:lpstr>
      <vt:lpstr>Data Story: Estrategias de visualización</vt:lpstr>
      <vt:lpstr>Data Story: Elegir la gráfica adecuada </vt:lpstr>
      <vt:lpstr>Data Story: Estructura del documento</vt:lpstr>
      <vt:lpstr>Herramientas </vt:lpstr>
      <vt:lpstr>Data Story: Excel</vt:lpstr>
      <vt:lpstr>Data Story: PowerBI</vt:lpstr>
      <vt:lpstr>Data Story: Tableau</vt:lpstr>
      <vt:lpstr>Data Story:  R</vt:lpstr>
      <vt:lpstr>Data Story:  Python</vt:lpstr>
      <vt:lpstr>Storytelling: Referencias</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Storytelling?</dc:title>
  <dc:creator>Gabriel VT</dc:creator>
  <cp:lastModifiedBy>Gabriel VT</cp:lastModifiedBy>
  <cp:revision>2</cp:revision>
  <dcterms:created xsi:type="dcterms:W3CDTF">2020-10-22T20:20:29Z</dcterms:created>
  <dcterms:modified xsi:type="dcterms:W3CDTF">2020-10-22T20:33:02Z</dcterms:modified>
</cp:coreProperties>
</file>